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500940" r:id="rId6"/>
    <p:sldMasterId id="2147500954" r:id="rId7"/>
    <p:sldMasterId id="2147500966" r:id="rId8"/>
    <p:sldMasterId id="2147500979" r:id="rId9"/>
    <p:sldMasterId id="2147500992" r:id="rId10"/>
    <p:sldMasterId id="2147501009" r:id="rId11"/>
    <p:sldMasterId id="2147501021" r:id="rId12"/>
    <p:sldMasterId id="2147501033" r:id="rId13"/>
    <p:sldMasterId id="2147501046" r:id="rId14"/>
  </p:sldMasterIdLst>
  <p:notesMasterIdLst>
    <p:notesMasterId r:id="rId75"/>
  </p:notesMasterIdLst>
  <p:sldIdLst>
    <p:sldId id="777" r:id="rId15"/>
    <p:sldId id="778" r:id="rId16"/>
    <p:sldId id="779" r:id="rId17"/>
    <p:sldId id="780" r:id="rId18"/>
    <p:sldId id="781" r:id="rId19"/>
    <p:sldId id="782" r:id="rId20"/>
    <p:sldId id="783" r:id="rId21"/>
    <p:sldId id="784" r:id="rId22"/>
    <p:sldId id="785" r:id="rId23"/>
    <p:sldId id="786" r:id="rId24"/>
    <p:sldId id="787" r:id="rId25"/>
    <p:sldId id="788" r:id="rId26"/>
    <p:sldId id="834" r:id="rId27"/>
    <p:sldId id="790" r:id="rId28"/>
    <p:sldId id="791" r:id="rId29"/>
    <p:sldId id="792" r:id="rId30"/>
    <p:sldId id="793" r:id="rId31"/>
    <p:sldId id="794" r:id="rId32"/>
    <p:sldId id="795" r:id="rId33"/>
    <p:sldId id="796" r:id="rId34"/>
    <p:sldId id="797" r:id="rId35"/>
    <p:sldId id="798" r:id="rId36"/>
    <p:sldId id="799" r:id="rId37"/>
    <p:sldId id="800" r:id="rId38"/>
    <p:sldId id="801" r:id="rId39"/>
    <p:sldId id="802" r:id="rId40"/>
    <p:sldId id="803" r:id="rId41"/>
    <p:sldId id="804" r:id="rId42"/>
    <p:sldId id="805" r:id="rId43"/>
    <p:sldId id="806" r:id="rId44"/>
    <p:sldId id="807" r:id="rId45"/>
    <p:sldId id="808" r:id="rId46"/>
    <p:sldId id="809" r:id="rId47"/>
    <p:sldId id="789" r:id="rId48"/>
    <p:sldId id="810" r:id="rId49"/>
    <p:sldId id="811" r:id="rId50"/>
    <p:sldId id="812" r:id="rId51"/>
    <p:sldId id="813" r:id="rId52"/>
    <p:sldId id="814" r:id="rId53"/>
    <p:sldId id="815" r:id="rId54"/>
    <p:sldId id="816" r:id="rId55"/>
    <p:sldId id="817" r:id="rId56"/>
    <p:sldId id="818" r:id="rId57"/>
    <p:sldId id="819" r:id="rId58"/>
    <p:sldId id="820" r:id="rId59"/>
    <p:sldId id="821" r:id="rId60"/>
    <p:sldId id="822" r:id="rId61"/>
    <p:sldId id="823" r:id="rId62"/>
    <p:sldId id="824" r:id="rId63"/>
    <p:sldId id="825" r:id="rId64"/>
    <p:sldId id="826" r:id="rId65"/>
    <p:sldId id="827" r:id="rId66"/>
    <p:sldId id="828" r:id="rId67"/>
    <p:sldId id="829" r:id="rId68"/>
    <p:sldId id="830" r:id="rId69"/>
    <p:sldId id="831" r:id="rId70"/>
    <p:sldId id="832" r:id="rId71"/>
    <p:sldId id="833" r:id="rId72"/>
    <p:sldId id="775" r:id="rId73"/>
    <p:sldId id="835" r:id="rId74"/>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73684" autoAdjust="0"/>
  </p:normalViewPr>
  <p:slideViewPr>
    <p:cSldViewPr>
      <p:cViewPr>
        <p:scale>
          <a:sx n="71" d="100"/>
          <a:sy n="71" d="100"/>
        </p:scale>
        <p:origin x="-2616" y="-392"/>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66" d="100"/>
        <a:sy n="66" d="100"/>
      </p:scale>
      <p:origin x="0" y="74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63" Type="http://schemas.openxmlformats.org/officeDocument/2006/relationships/slide" Target="slides/slide49.xml"/><Relationship Id="rId64" Type="http://schemas.openxmlformats.org/officeDocument/2006/relationships/slide" Target="slides/slide50.xml"/><Relationship Id="rId65" Type="http://schemas.openxmlformats.org/officeDocument/2006/relationships/slide" Target="slides/slide51.xml"/><Relationship Id="rId66" Type="http://schemas.openxmlformats.org/officeDocument/2006/relationships/slide" Target="slides/slide52.xml"/><Relationship Id="rId67" Type="http://schemas.openxmlformats.org/officeDocument/2006/relationships/slide" Target="slides/slide53.xml"/><Relationship Id="rId68" Type="http://schemas.openxmlformats.org/officeDocument/2006/relationships/slide" Target="slides/slide54.xml"/><Relationship Id="rId69" Type="http://schemas.openxmlformats.org/officeDocument/2006/relationships/slide" Target="slides/slide55.xml"/><Relationship Id="rId50" Type="http://schemas.openxmlformats.org/officeDocument/2006/relationships/slide" Target="slides/slide36.xml"/><Relationship Id="rId51" Type="http://schemas.openxmlformats.org/officeDocument/2006/relationships/slide" Target="slides/slide37.xml"/><Relationship Id="rId52" Type="http://schemas.openxmlformats.org/officeDocument/2006/relationships/slide" Target="slides/slide38.xml"/><Relationship Id="rId53" Type="http://schemas.openxmlformats.org/officeDocument/2006/relationships/slide" Target="slides/slide39.xml"/><Relationship Id="rId54" Type="http://schemas.openxmlformats.org/officeDocument/2006/relationships/slide" Target="slides/slide40.xml"/><Relationship Id="rId55" Type="http://schemas.openxmlformats.org/officeDocument/2006/relationships/slide" Target="slides/slide41.xml"/><Relationship Id="rId56" Type="http://schemas.openxmlformats.org/officeDocument/2006/relationships/slide" Target="slides/slide42.xml"/><Relationship Id="rId57" Type="http://schemas.openxmlformats.org/officeDocument/2006/relationships/slide" Target="slides/slide43.xml"/><Relationship Id="rId58" Type="http://schemas.openxmlformats.org/officeDocument/2006/relationships/slide" Target="slides/slide44.xml"/><Relationship Id="rId59" Type="http://schemas.openxmlformats.org/officeDocument/2006/relationships/slide" Target="slides/slide4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Relationship Id="rId46" Type="http://schemas.openxmlformats.org/officeDocument/2006/relationships/slide" Target="slides/slide32.xml"/><Relationship Id="rId47" Type="http://schemas.openxmlformats.org/officeDocument/2006/relationships/slide" Target="slides/slide33.xml"/><Relationship Id="rId48" Type="http://schemas.openxmlformats.org/officeDocument/2006/relationships/slide" Target="slides/slide34.xml"/><Relationship Id="rId49" Type="http://schemas.openxmlformats.org/officeDocument/2006/relationships/slide" Target="slides/slide3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80" Type="http://schemas.openxmlformats.org/officeDocument/2006/relationships/tableStyles" Target="tableStyles.xml"/><Relationship Id="rId70" Type="http://schemas.openxmlformats.org/officeDocument/2006/relationships/slide" Target="slides/slide56.xml"/><Relationship Id="rId71" Type="http://schemas.openxmlformats.org/officeDocument/2006/relationships/slide" Target="slides/slide57.xml"/><Relationship Id="rId72" Type="http://schemas.openxmlformats.org/officeDocument/2006/relationships/slide" Target="slides/slide58.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73" Type="http://schemas.openxmlformats.org/officeDocument/2006/relationships/slide" Target="slides/slide59.xml"/><Relationship Id="rId74" Type="http://schemas.openxmlformats.org/officeDocument/2006/relationships/slide" Target="slides/slide60.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46.xml"/><Relationship Id="rId61" Type="http://schemas.openxmlformats.org/officeDocument/2006/relationships/slide" Target="slides/slide47.xml"/><Relationship Id="rId62" Type="http://schemas.openxmlformats.org/officeDocument/2006/relationships/slide" Target="slides/slide4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1" Type="http://schemas.openxmlformats.org/officeDocument/2006/relationships/hyperlink" Target="http://www.biblegateway.com/passage/?search=Mark+8:33&amp;version=NIV" TargetMode="External"/><Relationship Id="rId12" Type="http://schemas.openxmlformats.org/officeDocument/2006/relationships/hyperlink" Target="http://www.biblegateway.com/passage/?search=Luke%2017:7-10&amp;version=NIV" TargetMode="External"/><Relationship Id="rId13" Type="http://schemas.openxmlformats.org/officeDocument/2006/relationships/hyperlink" Target="http://www.nytimes.com/2002/02/03/magazine/the-trouble-with-self-esteem.html?pagewanted=all&amp;src=pm" TargetMode="External"/><Relationship Id="rId14" Type="http://schemas.openxmlformats.org/officeDocument/2006/relationships/hyperlink" Target="http://biblelovenotes.blogspot.com/2009/09/self-love.html" TargetMode="External"/><Relationship Id="rId15" Type="http://schemas.openxmlformats.org/officeDocument/2006/relationships/hyperlink" Target="http://biblelovenotes.blogspot.com/2009/09/SelfEsteem7.html" TargetMode="External"/><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biblelovenotes.blogspot.com/2009/09/Self-esteem6.html" TargetMode="External"/><Relationship Id="rId4" Type="http://schemas.openxmlformats.org/officeDocument/2006/relationships/hyperlink" Target="http://biblelovenotes.blogspot.com/2009/09/SelfEsteem2.html" TargetMode="External"/><Relationship Id="rId5" Type="http://schemas.openxmlformats.org/officeDocument/2006/relationships/hyperlink" Target="http://biblelovenotes.blogspot.com/2009/09/HighSelf-EsteemDamages3.html" TargetMode="External"/><Relationship Id="rId6" Type="http://schemas.openxmlformats.org/officeDocument/2006/relationships/hyperlink" Target="http://biblelovenotes.blogspot.com/2009/09/Self-esteem139.html" TargetMode="External"/><Relationship Id="rId7" Type="http://schemas.openxmlformats.org/officeDocument/2006/relationships/hyperlink" Target="http://biblelovenotes.blogspot.com/2009/09/Self-esteemO.T..html" TargetMode="External"/><Relationship Id="rId8" Type="http://schemas.openxmlformats.org/officeDocument/2006/relationships/hyperlink" Target="http://www.wnd.com/2011/01/254045/" TargetMode="External"/><Relationship Id="rId9" Type="http://schemas.openxmlformats.org/officeDocument/2006/relationships/hyperlink" Target="http://www.biblegateway.com/passage/?search=Luke+18:9-14&amp;version=NIV" TargetMode="External"/><Relationship Id="rId10" Type="http://schemas.openxmlformats.org/officeDocument/2006/relationships/hyperlink" Target="http://www.csom.umn.edu/assets/71496.pdf" TargetMode="External"/></Relationships>
</file>

<file path=ppt/notesSlides/_rels/notesSlide38.xml.rels><?xml version="1.0" encoding="UTF-8" standalone="yes"?>
<Relationships xmlns="http://schemas.openxmlformats.org/package/2006/relationships"><Relationship Id="rId11" Type="http://schemas.openxmlformats.org/officeDocument/2006/relationships/hyperlink" Target="http://www.biblegateway.com/passage/?search=Mark+8:33&amp;version=NIV" TargetMode="External"/><Relationship Id="rId12" Type="http://schemas.openxmlformats.org/officeDocument/2006/relationships/hyperlink" Target="http://www.biblegateway.com/passage/?search=Luke%2017:7-10&amp;version=NIV" TargetMode="External"/><Relationship Id="rId13" Type="http://schemas.openxmlformats.org/officeDocument/2006/relationships/hyperlink" Target="http://www.nytimes.com/2002/02/03/magazine/the-trouble-with-self-esteem.html?pagewanted=all&amp;src=pm" TargetMode="External"/><Relationship Id="rId14" Type="http://schemas.openxmlformats.org/officeDocument/2006/relationships/hyperlink" Target="http://biblelovenotes.blogspot.com/2009/09/self-love.html" TargetMode="External"/><Relationship Id="rId15" Type="http://schemas.openxmlformats.org/officeDocument/2006/relationships/hyperlink" Target="http://biblelovenotes.blogspot.com/2009/09/SelfEsteem7.html" TargetMode="External"/><Relationship Id="rId1" Type="http://schemas.openxmlformats.org/officeDocument/2006/relationships/notesMaster" Target="../notesMasters/notesMaster1.xml"/><Relationship Id="rId2" Type="http://schemas.openxmlformats.org/officeDocument/2006/relationships/slide" Target="../slides/slide40.xml"/><Relationship Id="rId3" Type="http://schemas.openxmlformats.org/officeDocument/2006/relationships/hyperlink" Target="http://biblelovenotes.blogspot.com/2009/09/Self-esteem6.html" TargetMode="External"/><Relationship Id="rId4" Type="http://schemas.openxmlformats.org/officeDocument/2006/relationships/hyperlink" Target="http://biblelovenotes.blogspot.com/2009/09/SelfEsteem2.html" TargetMode="External"/><Relationship Id="rId5" Type="http://schemas.openxmlformats.org/officeDocument/2006/relationships/hyperlink" Target="http://biblelovenotes.blogspot.com/2009/09/HighSelf-EsteemDamages3.html" TargetMode="External"/><Relationship Id="rId6" Type="http://schemas.openxmlformats.org/officeDocument/2006/relationships/hyperlink" Target="http://biblelovenotes.blogspot.com/2009/09/Self-esteem139.html" TargetMode="External"/><Relationship Id="rId7" Type="http://schemas.openxmlformats.org/officeDocument/2006/relationships/hyperlink" Target="http://biblelovenotes.blogspot.com/2009/09/Self-esteemO.T..html" TargetMode="External"/><Relationship Id="rId8" Type="http://schemas.openxmlformats.org/officeDocument/2006/relationships/hyperlink" Target="http://www.wnd.com/2011/01/254045/" TargetMode="External"/><Relationship Id="rId9" Type="http://schemas.openxmlformats.org/officeDocument/2006/relationships/hyperlink" Target="http://www.biblegateway.com/passage/?search=Luke+18:9-14&amp;version=NIV" TargetMode="External"/><Relationship Id="rId10" Type="http://schemas.openxmlformats.org/officeDocument/2006/relationships/hyperlink" Target="http://www.csom.umn.edu/assets/71496.pdf"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Why would God make life hard for his own people? The first reason he allows things to get bad is…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We need </a:t>
            </a:r>
            <a:r>
              <a:rPr lang="en-US" sz="1200" i="1" kern="1200" dirty="0" smtClean="0">
                <a:solidFill>
                  <a:srgbClr val="000000"/>
                </a:solidFill>
                <a:effectLst/>
                <a:latin typeface="Times New Roman" pitchFamily="16" charset="0"/>
                <a:ea typeface="ＭＳ Ｐゴシック" charset="-128"/>
                <a:cs typeface="ＭＳ Ｐゴシック" charset="-128"/>
              </a:rPr>
              <a:t>humility</a:t>
            </a:r>
            <a:r>
              <a:rPr lang="en-US" sz="1200" kern="1200" dirty="0" smtClean="0">
                <a:solidFill>
                  <a:srgbClr val="000000"/>
                </a:solidFill>
                <a:effectLst/>
                <a:latin typeface="Times New Roman" pitchFamily="16" charset="0"/>
                <a:ea typeface="ＭＳ Ｐゴシック" charset="-128"/>
                <a:cs typeface="ＭＳ Ｐゴシック" charset="-128"/>
              </a:rPr>
              <a:t> that shows faith in </a:t>
            </a:r>
            <a:r>
              <a:rPr lang="en-US" sz="1200" i="1" kern="1200" dirty="0" smtClean="0">
                <a:solidFill>
                  <a:srgbClr val="000000"/>
                </a:solidFill>
                <a:effectLst/>
                <a:latin typeface="Times New Roman" pitchFamily="16" charset="0"/>
                <a:ea typeface="ＭＳ Ｐゴシック" charset="-128"/>
                <a:cs typeface="ＭＳ Ｐゴシック" charset="-128"/>
              </a:rPr>
              <a:t>God</a:t>
            </a:r>
            <a:r>
              <a:rPr lang="en-US" sz="1200" kern="1200" dirty="0" smtClean="0">
                <a:solidFill>
                  <a:srgbClr val="000000"/>
                </a:solidFill>
                <a:effectLst/>
                <a:latin typeface="Times New Roman" pitchFamily="16" charset="0"/>
                <a:ea typeface="ＭＳ Ｐゴシック" charset="-128"/>
                <a:cs typeface="ＭＳ Ｐゴシック" charset="-128"/>
              </a:rPr>
              <a:t>—not in us</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Judah followed Eastern Religions (</a:t>
            </a:r>
            <a:r>
              <a:rPr lang="en-US" sz="1200" u="sng" kern="1200" dirty="0" smtClean="0">
                <a:solidFill>
                  <a:srgbClr val="000000"/>
                </a:solidFill>
                <a:effectLst/>
                <a:latin typeface="Times New Roman" pitchFamily="16" charset="0"/>
                <a:ea typeface="ＭＳ Ｐゴシック" charset="-128"/>
                <a:cs typeface="ＭＳ Ｐゴシック" charset="-128"/>
              </a:rPr>
              <a:t>2:6</a:t>
            </a:r>
            <a:r>
              <a:rPr lang="en-US" sz="1200" kern="1200" dirty="0" smtClean="0">
                <a:solidFill>
                  <a:srgbClr val="000000"/>
                </a:solidFill>
                <a:effectLst/>
                <a:latin typeface="Times New Roman" pitchFamily="16" charset="0"/>
                <a:ea typeface="ＭＳ Ｐゴシック" charset="-128"/>
                <a:cs typeface="ＭＳ Ｐゴシック" charset="-128"/>
              </a:rPr>
              <a:t>).</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Who were these eastern people (2:6b)?</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Some say they were Assyrians.</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Isaiah 9:12 refers to the Arameans (Syrians) as "from the east" since they had migrated there from Mesopotamia.</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Ultimately, these eastern concepts in both Syria and Assyria came from teachings that had migrated from even farther east as Hinduism spread from India.</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What kind of eastern practices did Judah follow (2:6b)?</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Isaiah </a:t>
            </a:r>
            <a:r>
              <a:rPr lang="en-US" sz="1200" kern="1200" dirty="0" err="1" smtClean="0">
                <a:solidFill>
                  <a:srgbClr val="000000"/>
                </a:solidFill>
                <a:effectLst/>
                <a:latin typeface="Times New Roman" pitchFamily="16" charset="0"/>
                <a:ea typeface="ＭＳ Ｐゴシック" charset="-128"/>
                <a:cs typeface="ＭＳ Ｐゴシック" charset="-128"/>
              </a:rPr>
              <a:t>doesn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spell out these practices specifically.</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Even the word "superstitions" (NIV) or "practices" (NLT) or "influence" (NAU) must be supplied, as it is not in the Hebrew text.</a:t>
            </a:r>
            <a:endParaRPr lang="en-SG" sz="1200" kern="1200" dirty="0" smtClean="0">
              <a:solidFill>
                <a:srgbClr val="000000"/>
              </a:solidFill>
              <a:effectLst/>
              <a:latin typeface="Times New Roman" pitchFamily="16" charset="0"/>
              <a:ea typeface="ＭＳ Ｐゴシック" charset="-128"/>
              <a:cs typeface="ＭＳ Ｐゴシック" charset="-128"/>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Do you have any association with eastern philosophy</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US" dirty="0" smtClean="0"/>
              <a:t>Do you practice yoga, thinking it is only an exercise?  In reality, we know yoga is a Hindu practice to connect the human spirit with Brahmin, the high Hindu god.  The idea is that through relaxation we can become one with this "god," and discover in ourselves that we are god!</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Do you watch movies that encourage you to place your confidence in yourself rather than God?  This is an eastern practice.</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Such movies have been around since </a:t>
            </a:r>
            <a:r>
              <a:rPr lang="en-US" sz="1200" i="1" kern="1200" dirty="0" smtClean="0">
                <a:solidFill>
                  <a:srgbClr val="000000"/>
                </a:solidFill>
                <a:effectLst/>
                <a:latin typeface="Times New Roman" pitchFamily="16" charset="0"/>
                <a:ea typeface="ＭＳ Ｐゴシック" charset="-128"/>
                <a:cs typeface="ＭＳ Ｐゴシック" charset="-128"/>
              </a:rPr>
              <a:t>The Wizard of Oz</a:t>
            </a:r>
            <a:r>
              <a:rPr lang="en-US" sz="1200" kern="1200" dirty="0" smtClean="0">
                <a:solidFill>
                  <a:srgbClr val="000000"/>
                </a:solidFill>
                <a:effectLst/>
                <a:latin typeface="Times New Roman" pitchFamily="16" charset="0"/>
                <a:ea typeface="ＭＳ Ｐゴシック" charset="-128"/>
                <a:cs typeface="ＭＳ Ｐゴシック" charset="-128"/>
              </a:rPr>
              <a:t>—a film that teaches that there is no such wizard who controls events.  Rather, the lion has the courage in himself, the scarecrow can find confidence in himself alone, and the tin man already has a heart so he </a:t>
            </a:r>
            <a:r>
              <a:rPr lang="en-US" sz="1200" kern="1200" dirty="0" err="1" smtClean="0">
                <a:solidFill>
                  <a:srgbClr val="000000"/>
                </a:solidFill>
                <a:effectLst/>
                <a:latin typeface="Times New Roman" pitchFamily="16" charset="0"/>
                <a:ea typeface="ＭＳ Ｐゴシック" charset="-128"/>
                <a:cs typeface="ＭＳ Ｐゴシック" charset="-128"/>
              </a:rPr>
              <a:t>doesn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need some higher power to give him one.</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The only sensible one in the movie is Dorothy, who rebukes three men for not being man enough.  </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Now all movies seem to promote the idea of women who tap into their own power and rule over men who 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tap into their own strength.  When was the last time you saw a woman rescued by a man? No, she is a warrior right there along with the men, showing them that they can have as much self-confidence as she has—all an eastern idea.</a:t>
            </a:r>
            <a:endParaRPr lang="en-SG" sz="1200" kern="1200" dirty="0" smtClean="0">
              <a:solidFill>
                <a:srgbClr val="000000"/>
              </a:solidFill>
              <a:effectLst/>
              <a:latin typeface="Times New Roman" pitchFamily="16" charset="0"/>
              <a:ea typeface="ＭＳ Ｐゴシック" charset="-128"/>
              <a:cs typeface="ＭＳ Ｐゴシック" charset="-128"/>
            </a:endParaRP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word for "divination" literally means "to practice witchcraft or soothsaying."</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noun form means "cloud-mass" of "cloud of incense"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formed when incense makes a cloud.</a:t>
            </a:r>
          </a:p>
          <a:p>
            <a:r>
              <a:rPr lang="en-US" sz="1200" kern="1200" dirty="0" smtClean="0">
                <a:solidFill>
                  <a:srgbClr val="000000"/>
                </a:solidFill>
                <a:effectLst/>
                <a:latin typeface="Times New Roman" pitchFamily="16" charset="0"/>
                <a:ea typeface="ＭＳ Ｐゴシック" charset="-128"/>
                <a:cs typeface="ＭＳ Ｐゴシック" charset="-128"/>
              </a:rPr>
              <a:t>In that cloud the Philistine witch would supposedly see the future.</a:t>
            </a:r>
            <a:r>
              <a:rPr lang="en-SG" dirty="0" smtClean="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Community</a:t>
            </a:r>
            <a:r>
              <a:rPr lang="en-US" baseline="0" dirty="0" smtClean="0"/>
              <a:t> colleges now offer courses in divination.</a:t>
            </a:r>
            <a:endParaRPr lang="en-US" dirty="0" smtClean="0"/>
          </a:p>
          <a:p>
            <a:endParaRPr lang="en-US" dirty="0" smtClean="0"/>
          </a:p>
          <a:p>
            <a:r>
              <a:rPr lang="en-US" dirty="0" smtClean="0"/>
              <a:t>http://</a:t>
            </a:r>
            <a:r>
              <a:rPr lang="en-US" dirty="0" err="1" smtClean="0"/>
              <a:t>ruthiephillips.com</a:t>
            </a:r>
            <a:r>
              <a:rPr lang="en-US" dirty="0" smtClean="0"/>
              <a:t>/updates/divination-for-beginners-mosman-community-college-saturday-27th-july-2013/</a:t>
            </a:r>
          </a:p>
          <a:p>
            <a:r>
              <a:rPr lang="en-US" dirty="0" smtClean="0"/>
              <a:t>Accessed 11 Oct 2015</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solidFill>
                  <a:prstClr val="black"/>
                </a:solidFill>
              </a:rPr>
              <a:pPr eaLnBrk="1" hangingPunct="1"/>
              <a:t>27</a:t>
            </a:fld>
            <a:endParaRPr lang="en-US" sz="1200">
              <a:solidFill>
                <a:prstClr val="black"/>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We worship our methods—yoga in the church, growth strategies, etc.</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We worship our bodies—fitness, diets</a:t>
            </a:r>
            <a:r>
              <a:rPr lang="en-SG" dirty="0" smtClean="0">
                <a:effectLst/>
              </a:rPr>
              <a: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We worship our autonomy—abortion, democracy</a:t>
            </a:r>
            <a:r>
              <a:rPr lang="en-SG" dirty="0" smtClean="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Do you think God always makes sense?</a:t>
            </a:r>
          </a:p>
          <a:p>
            <a:r>
              <a:rPr lang="en-US" dirty="0" smtClean="0"/>
              <a:t>• Why does God allow ISIS to rampage the Middle East? </a:t>
            </a:r>
          </a:p>
          <a:p>
            <a:r>
              <a:rPr lang="en-US" dirty="0" smtClean="0"/>
              <a:t>• Why </a:t>
            </a:r>
            <a:r>
              <a:rPr lang="en-US" dirty="0" err="1" smtClean="0"/>
              <a:t>doesn</a:t>
            </a:r>
            <a:r>
              <a:rPr lang="fr-FR" dirty="0" smtClean="0"/>
              <a:t>'</a:t>
            </a:r>
            <a:r>
              <a:rPr lang="en-US" dirty="0" smtClean="0"/>
              <a:t>t God preserve the kids of godly parents?</a:t>
            </a:r>
          </a:p>
          <a:p>
            <a:r>
              <a:rPr lang="en-US" dirty="0" smtClean="0"/>
              <a:t>• </a:t>
            </a:r>
            <a:r>
              <a:rPr lang="en-US" dirty="0" err="1" smtClean="0"/>
              <a:t>Shouldn</a:t>
            </a:r>
            <a:r>
              <a:rPr lang="fr-FR" dirty="0" smtClean="0"/>
              <a:t>'</a:t>
            </a:r>
            <a:r>
              <a:rPr lang="en-US" dirty="0" smtClean="0"/>
              <a:t>t life be easier for us who love the Lord?  Last week a gunman in Oregon murdered those who claimed to be Christians.</a:t>
            </a: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Notice how many references appear here to humility verses pride, to being brought low compared to exalting oneself.  I counted 26 times!  But God will be exalted—I counted 10 times!</a:t>
            </a:r>
            <a:endParaRPr lang="en-SG" sz="1200" kern="1200" dirty="0" smtClean="0">
              <a:solidFill>
                <a:srgbClr val="000000"/>
              </a:solidFill>
              <a:effectLst/>
              <a:latin typeface="Times New Roman" pitchFamily="16" charset="0"/>
              <a:ea typeface="ＭＳ Ｐゴシック" charset="-128"/>
              <a:cs typeface="ＭＳ Ｐゴシック" charset="-128"/>
            </a:endParaRPr>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73C010-2D26-5649-ADE3-69E75CD5359E}" type="slidenum">
              <a:rPr lang="en-US" sz="1200">
                <a:solidFill>
                  <a:prstClr val="black"/>
                </a:solidFill>
              </a:rPr>
              <a:pPr eaLnBrk="1" hangingPunct="1"/>
              <a:t>33</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When would this humbling take place?  Isaiah primarily writes the southern nation of Judah, as the people were looking to the north while God judges that northern nation of Israel for its idolatry.  Isaiah saw the future but only as one entire event.</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The question remained whether they would stop doing the same kinds of practices—or would they continue in them and also be judged?</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They continued, so 21 years after the fall of the north, 46 cities of the south were ravaged by the Assyrians—all the way up to Jerusalem, where the conquest finally halted under godly king Hezekiah.</a:t>
            </a:r>
            <a:endParaRPr lang="en-SG" sz="1200" kern="1200" dirty="0" smtClean="0">
              <a:solidFill>
                <a:srgbClr val="000000"/>
              </a:solidFill>
              <a:effectLst/>
              <a:latin typeface="Times New Roman" pitchFamily="16" charset="0"/>
              <a:ea typeface="ＭＳ Ｐゴシック" charset="-128"/>
              <a:cs typeface="ＭＳ Ｐゴシック" charset="-128"/>
            </a:endParaRPr>
          </a:p>
          <a:p>
            <a:r>
              <a:rPr lang="en-US" sz="1200" kern="1200" dirty="0" smtClean="0">
                <a:solidFill>
                  <a:srgbClr val="000000"/>
                </a:solidFill>
                <a:effectLst/>
                <a:latin typeface="Times New Roman" pitchFamily="16" charset="0"/>
                <a:ea typeface="ＭＳ Ｐゴシック" charset="-128"/>
                <a:cs typeface="ＭＳ Ｐゴシック" charset="-128"/>
              </a:rPr>
              <a:t>Having a godly king isn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enough, though.  The people themselves are responsible for their own lives.  Would they repent?</a:t>
            </a:r>
            <a:endParaRPr lang="en-SG" sz="1200" kern="1200" dirty="0" smtClean="0">
              <a:solidFill>
                <a:srgbClr val="000000"/>
              </a:solidFill>
              <a:effectLst/>
              <a:latin typeface="Times New Roman" pitchFamily="16" charset="0"/>
              <a:ea typeface="ＭＳ Ｐゴシック" charset="-128"/>
              <a:cs typeface="ＭＳ Ｐゴシック" charset="-128"/>
            </a:endParaRPr>
          </a:p>
          <a:p>
            <a:pPr eaLnBrk="1" hangingPunct="1"/>
            <a:endParaRPr lang="en-US" dirty="0">
              <a:latin typeface="Times New Roman" charset="0"/>
              <a:cs typeface="Genev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However, he wisely </a:t>
            </a:r>
            <a:r>
              <a:rPr lang="en-US" sz="1200" kern="1200" dirty="0" err="1" smtClean="0">
                <a:solidFill>
                  <a:srgbClr val="000000"/>
                </a:solidFill>
                <a:effectLst/>
                <a:latin typeface="Times New Roman" pitchFamily="16" charset="0"/>
                <a:ea typeface="ＭＳ Ｐゴシック" charset="-128"/>
                <a:cs typeface="ＭＳ Ｐゴシック" charset="-128"/>
              </a:rPr>
              <a:t>didn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tell them exactly when it would occur.  Isaiah is like many prophets who only saw the future—but not </a:t>
            </a:r>
            <a:r>
              <a:rPr lang="en-US" sz="1200" i="1" kern="1200" dirty="0" smtClean="0">
                <a:solidFill>
                  <a:srgbClr val="000000"/>
                </a:solidFill>
                <a:effectLst/>
                <a:latin typeface="Times New Roman" pitchFamily="16" charset="0"/>
                <a:ea typeface="ＭＳ Ｐゴシック" charset="-128"/>
                <a:cs typeface="ＭＳ Ｐゴシック" charset="-128"/>
              </a:rPr>
              <a:t>how far</a:t>
            </a:r>
            <a:r>
              <a:rPr lang="en-US" sz="1200" kern="1200" dirty="0" smtClean="0">
                <a:solidFill>
                  <a:srgbClr val="000000"/>
                </a:solidFill>
                <a:effectLst/>
                <a:latin typeface="Times New Roman" pitchFamily="16" charset="0"/>
                <a:ea typeface="ＭＳ Ｐゴシック" charset="-128"/>
                <a:cs typeface="ＭＳ Ｐゴシック" charset="-128"/>
              </a:rPr>
              <a:t> in the future!  This is how the phrase "in that day" functions (Isa. 2:17, 20; 3:7, 18; 4:1–2).</a:t>
            </a:r>
            <a:r>
              <a:rPr lang="en-SG" dirty="0" smtClean="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i="1" dirty="0" smtClean="0">
                <a:effectLst/>
              </a:rPr>
              <a:t>Secular Studies Confirm God</a:t>
            </a:r>
            <a:r>
              <a:rPr lang="fr-FR" b="1" i="1" dirty="0" smtClean="0">
                <a:effectLst/>
              </a:rPr>
              <a:t>'</a:t>
            </a:r>
            <a:r>
              <a:rPr lang="en-US" b="1" i="1" dirty="0" smtClean="0">
                <a:effectLst/>
              </a:rPr>
              <a:t>s Word</a:t>
            </a:r>
            <a:r>
              <a:rPr lang="en-US" dirty="0" smtClean="0">
                <a:effectLst/>
              </a:rPr>
              <a:t/>
            </a:r>
            <a:br>
              <a:rPr lang="en-US" dirty="0" smtClean="0">
                <a:effectLst/>
              </a:rPr>
            </a:br>
            <a:r>
              <a:rPr lang="en-US" i="1" dirty="0" smtClean="0">
                <a:effectLst/>
              </a:rPr>
              <a:t>Quotes from secular authorities discussing the promotion of high self-esteem</a:t>
            </a:r>
            <a:r>
              <a:rPr lang="en-US" dirty="0" smtClean="0">
                <a:effectLst/>
              </a:rPr>
              <a:t/>
            </a:r>
            <a:br>
              <a:rPr lang="en-US" dirty="0" smtClean="0">
                <a:effectLst/>
              </a:rPr>
            </a:br>
            <a:r>
              <a:rPr lang="en-US" dirty="0" smtClean="0">
                <a:effectLst/>
              </a:rPr>
              <a:t>http://</a:t>
            </a:r>
            <a:r>
              <a:rPr lang="en-US" dirty="0" err="1" smtClean="0">
                <a:effectLst/>
              </a:rPr>
              <a:t>biblelovenotes.blogspot.sg</a:t>
            </a:r>
            <a:r>
              <a:rPr lang="en-US" dirty="0" smtClean="0">
                <a:effectLst/>
              </a:rPr>
              <a:t>/2009/09/SelfEsteem7.html</a:t>
            </a:r>
          </a:p>
          <a:p>
            <a:r>
              <a:rPr lang="en-US" dirty="0" smtClean="0">
                <a:effectLst/>
              </a:rPr>
              <a:t>Accessed 10 October 2015</a:t>
            </a:r>
          </a:p>
          <a:p>
            <a:endParaRPr lang="en-US" dirty="0" smtClean="0">
              <a:effectLst/>
            </a:endParaRPr>
          </a:p>
          <a:p>
            <a:r>
              <a:rPr lang="en-US" dirty="0" smtClean="0">
                <a:effectLst/>
              </a:rPr>
              <a:t>"If you read only one of my 7 part series on the Dangers of High Self-Esteem, this is the one to read.</a:t>
            </a:r>
            <a:br>
              <a:rPr lang="en-US" dirty="0" smtClean="0">
                <a:effectLst/>
              </a:rPr>
            </a:br>
            <a:r>
              <a:rPr lang="en-US" dirty="0" smtClean="0">
                <a:effectLst/>
              </a:rPr>
              <a:t/>
            </a:r>
            <a:br>
              <a:rPr lang="en-US" dirty="0" smtClean="0">
                <a:effectLst/>
              </a:rPr>
            </a:br>
            <a:r>
              <a:rPr lang="en-US" dirty="0" smtClean="0">
                <a:effectLst/>
              </a:rPr>
              <a:t>In this series (Parts </a:t>
            </a:r>
            <a:r>
              <a:rPr lang="en-US" dirty="0" smtClean="0">
                <a:effectLst/>
                <a:hlinkClick r:id="rId3"/>
              </a:rPr>
              <a:t>1</a:t>
            </a:r>
            <a:r>
              <a:rPr lang="en-US" dirty="0" smtClean="0">
                <a:effectLst/>
              </a:rPr>
              <a:t>, </a:t>
            </a:r>
            <a:r>
              <a:rPr lang="en-US" dirty="0" smtClean="0">
                <a:effectLst/>
                <a:hlinkClick r:id="rId4"/>
              </a:rPr>
              <a:t>2</a:t>
            </a:r>
            <a:r>
              <a:rPr lang="en-US" dirty="0" smtClean="0">
                <a:effectLst/>
              </a:rPr>
              <a:t>, </a:t>
            </a:r>
            <a:r>
              <a:rPr lang="en-US" dirty="0" smtClean="0">
                <a:effectLst/>
                <a:hlinkClick r:id="rId5"/>
              </a:rPr>
              <a:t>3</a:t>
            </a:r>
            <a:r>
              <a:rPr lang="en-US" dirty="0" smtClean="0">
                <a:effectLst/>
              </a:rPr>
              <a:t>, </a:t>
            </a:r>
            <a:r>
              <a:rPr lang="en-US" dirty="0" smtClean="0">
                <a:effectLst/>
                <a:hlinkClick r:id="rId6"/>
              </a:rPr>
              <a:t>4</a:t>
            </a:r>
            <a:r>
              <a:rPr lang="en-US" dirty="0" smtClean="0">
                <a:effectLst/>
              </a:rPr>
              <a:t>, </a:t>
            </a:r>
            <a:r>
              <a:rPr lang="en-US" dirty="0" smtClean="0">
                <a:effectLst/>
                <a:hlinkClick r:id="rId7"/>
              </a:rPr>
              <a:t>5</a:t>
            </a:r>
            <a:r>
              <a:rPr lang="en-US" dirty="0" smtClean="0">
                <a:effectLst/>
              </a:rPr>
              <a:t>, </a:t>
            </a:r>
            <a:r>
              <a:rPr lang="en-US" dirty="0" smtClean="0">
                <a:effectLst/>
                <a:hlinkClick r:id="rId3"/>
              </a:rPr>
              <a:t>6</a:t>
            </a:r>
            <a:r>
              <a:rPr lang="en-US" dirty="0" smtClean="0">
                <a:effectLst/>
              </a:rPr>
              <a:t>) I</a:t>
            </a:r>
            <a:r>
              <a:rPr lang="fr-FR" dirty="0" smtClean="0">
                <a:effectLst/>
              </a:rPr>
              <a:t>'</a:t>
            </a:r>
            <a:r>
              <a:rPr lang="en-US" dirty="0" err="1" smtClean="0">
                <a:effectLst/>
              </a:rPr>
              <a:t>ve</a:t>
            </a:r>
            <a:r>
              <a:rPr lang="en-US" dirty="0" smtClean="0">
                <a:effectLst/>
              </a:rPr>
              <a:t> talked about the way self-esteem philosophy has infiltrated the church and twisted the meaning of a few Scripture passages while ignoring the overall message of Scripture. </a:t>
            </a:r>
            <a:br>
              <a:rPr lang="en-US" dirty="0" smtClean="0">
                <a:effectLst/>
              </a:rPr>
            </a:br>
            <a:r>
              <a:rPr lang="en-US" dirty="0" smtClean="0">
                <a:effectLst/>
              </a:rPr>
              <a:t/>
            </a:r>
            <a:br>
              <a:rPr lang="en-US" dirty="0" smtClean="0">
                <a:effectLst/>
              </a:rPr>
            </a:br>
            <a:r>
              <a:rPr lang="en-US" b="1" u="sng" dirty="0" smtClean="0">
                <a:effectLst/>
              </a:rPr>
              <a:t>This alone is enough evidence to reject the popular self-esteem teachings.</a:t>
            </a:r>
            <a:r>
              <a:rPr lang="en-US" dirty="0" smtClean="0">
                <a:effectLst/>
              </a:rPr>
              <a:t> However, the "self-esteem experiment" in America also provides secular evidence that agrees with God</a:t>
            </a:r>
            <a:r>
              <a:rPr lang="fr-FR" dirty="0" smtClean="0">
                <a:effectLst/>
              </a:rPr>
              <a:t>'</a:t>
            </a:r>
            <a:r>
              <a:rPr lang="en-US" dirty="0" smtClean="0">
                <a:effectLst/>
              </a:rPr>
              <a:t>s Word, evidence that few Americans are heeding. </a:t>
            </a:r>
            <a:br>
              <a:rPr lang="en-US" dirty="0" smtClean="0">
                <a:effectLst/>
              </a:rPr>
            </a:br>
            <a:r>
              <a:rPr lang="en-US" dirty="0" smtClean="0">
                <a:effectLst/>
              </a:rPr>
              <a:t/>
            </a:r>
            <a:br>
              <a:rPr lang="en-US" dirty="0" smtClean="0">
                <a:effectLst/>
              </a:rPr>
            </a:br>
            <a:r>
              <a:rPr lang="en-US" dirty="0" smtClean="0">
                <a:effectLst/>
              </a:rPr>
              <a:t>I offer it below as one final argument against building our children</a:t>
            </a:r>
            <a:r>
              <a:rPr lang="fr-FR" dirty="0" smtClean="0">
                <a:effectLst/>
              </a:rPr>
              <a:t>'</a:t>
            </a:r>
            <a:r>
              <a:rPr lang="en-US" dirty="0" smtClean="0">
                <a:effectLst/>
              </a:rPr>
              <a:t>s self-esteem. But before I do that, I want to quote one of the most direct statements about high self-esteem found in Scripture:</a:t>
            </a:r>
          </a:p>
          <a:p>
            <a:r>
              <a:rPr lang="en-US" dirty="0" smtClean="0">
                <a:effectLst/>
              </a:rPr>
              <a:t/>
            </a:r>
            <a:br>
              <a:rPr lang="en-US" dirty="0" smtClean="0">
                <a:effectLst/>
              </a:rPr>
            </a:br>
            <a:endParaRPr lang="en-US" dirty="0" smtClean="0">
              <a:effectLst/>
            </a:endParaRPr>
          </a:p>
          <a:p>
            <a:r>
              <a:rPr lang="en-US" sz="1200" i="1" kern="1200" dirty="0" smtClean="0">
                <a:solidFill>
                  <a:srgbClr val="000000"/>
                </a:solidFill>
                <a:effectLst/>
                <a:latin typeface="Times New Roman" pitchFamily="16" charset="0"/>
                <a:ea typeface="ＭＳ Ｐゴシック" charset="-128"/>
                <a:cs typeface="ＭＳ Ｐゴシック" charset="-128"/>
              </a:rPr>
              <a:t>"But mark this: There will be terrible times in the last days. </a:t>
            </a:r>
            <a:r>
              <a:rPr lang="en-US" sz="1200" b="1" i="1" u="sng" kern="1200" dirty="0" smtClean="0">
                <a:solidFill>
                  <a:srgbClr val="000000"/>
                </a:solidFill>
                <a:effectLst/>
                <a:latin typeface="Times New Roman" pitchFamily="16" charset="0"/>
                <a:ea typeface="ＭＳ Ｐゴシック" charset="-128"/>
                <a:cs typeface="ＭＳ Ｐゴシック" charset="-128"/>
              </a:rPr>
              <a:t>People will be lovers of themselves</a:t>
            </a:r>
            <a:r>
              <a:rPr lang="en-US" sz="1200" i="1" kern="1200" dirty="0" smtClean="0">
                <a:solidFill>
                  <a:srgbClr val="000000"/>
                </a:solidFill>
                <a:effectLst/>
                <a:latin typeface="Times New Roman" pitchFamily="16" charset="0"/>
                <a:ea typeface="ＭＳ Ｐゴシック" charset="-128"/>
                <a:cs typeface="ＭＳ Ｐゴシック" charset="-128"/>
              </a:rPr>
              <a:t>, lovers of money, boastful, proud, abusive, disobedient to their parents, ungrateful, unholy, without love, unforgiving, slanderous, without self-control, brutal, not lovers of the good, treacherous, rash, conceited, lovers of pleasure rather than lovers of God— having a form of godliness but denying its power. Have nothing to do with such people."</a:t>
            </a:r>
            <a:endParaRPr lang="en-US" dirty="0" smtClean="0">
              <a:effectLst/>
            </a:endParaRPr>
          </a:p>
          <a:p>
            <a:r>
              <a:rPr lang="en-US" sz="1200" i="1" kern="1200" dirty="0" smtClean="0">
                <a:solidFill>
                  <a:srgbClr val="000000"/>
                </a:solidFill>
                <a:effectLst/>
                <a:latin typeface="Times New Roman" pitchFamily="16" charset="0"/>
                <a:ea typeface="ＭＳ Ｐゴシック" charset="-128"/>
                <a:cs typeface="ＭＳ Ｐゴシック" charset="-128"/>
              </a:rPr>
              <a:t> 2 Timothy 3:1-5</a:t>
            </a:r>
            <a:r>
              <a:rPr lang="en-US" dirty="0" smtClean="0">
                <a:effectLst/>
              </a:rPr>
              <a:t/>
            </a:r>
            <a:br>
              <a:rPr lang="en-US" dirty="0" smtClean="0">
                <a:effectLst/>
              </a:rPr>
            </a:br>
            <a:r>
              <a:rPr lang="en-US" dirty="0" smtClean="0">
                <a:effectLst/>
              </a:rPr>
              <a:t/>
            </a:r>
            <a:br>
              <a:rPr lang="en-US" dirty="0" smtClean="0">
                <a:effectLst/>
              </a:rPr>
            </a:br>
            <a:endParaRPr lang="en-US" dirty="0" smtClean="0">
              <a:effectLst/>
            </a:endParaRPr>
          </a:p>
          <a:p>
            <a:r>
              <a:rPr lang="en-US" dirty="0" smtClean="0">
                <a:effectLst/>
              </a:rPr>
              <a:t/>
            </a:r>
            <a:br>
              <a:rPr lang="en-US" dirty="0" smtClean="0">
                <a:effectLst/>
              </a:rPr>
            </a:br>
            <a:endParaRPr lang="en-US" dirty="0" smtClean="0">
              <a:effectLst/>
            </a:endParaRPr>
          </a:p>
          <a:p>
            <a:r>
              <a:rPr lang="en-US" dirty="0" smtClean="0">
                <a:effectLst/>
              </a:rPr>
              <a:t/>
            </a:r>
            <a:br>
              <a:rPr lang="en-US" dirty="0" smtClean="0">
                <a:effectLst/>
              </a:rPr>
            </a:br>
            <a:endParaRPr lang="en-US" dirty="0" smtClean="0">
              <a:effectLst/>
            </a:endParaRPr>
          </a:p>
          <a:p>
            <a:r>
              <a:rPr lang="en-US" dirty="0" smtClean="0">
                <a:effectLst/>
              </a:rPr>
              <a:t>Below you can read how this passage is being fulfilled in America. I have interspersed Scripture references (in blue) along with these documented quotes from secular authorities. </a:t>
            </a:r>
          </a:p>
          <a:p>
            <a:r>
              <a:rPr lang="en-US" dirty="0" smtClean="0"/>
              <a:t/>
            </a:r>
            <a:br>
              <a:rPr lang="en-US" dirty="0" smtClean="0"/>
            </a:br>
            <a:r>
              <a:rPr lang="en-US" b="1" u="sng" dirty="0" smtClean="0">
                <a:effectLst/>
                <a:hlinkClick r:id="rId8"/>
              </a:rPr>
              <a:t>1. Dangers of Self-Esteem</a:t>
            </a:r>
            <a:r>
              <a:rPr lang="en-US" u="sng" dirty="0" smtClean="0">
                <a:effectLst/>
              </a:rPr>
              <a:t> </a:t>
            </a:r>
            <a:r>
              <a:rPr lang="en-US" dirty="0" smtClean="0"/>
              <a:t/>
            </a:r>
            <a:br>
              <a:rPr lang="en-US" dirty="0" smtClean="0"/>
            </a:br>
            <a:r>
              <a:rPr lang="en-US" u="sng" dirty="0" smtClean="0">
                <a:effectLst/>
              </a:rPr>
              <a:t>Conclusion of study conducted by Ohio State University and the Department of Energy</a:t>
            </a:r>
            <a:r>
              <a:rPr lang="fr-FR" u="sng" dirty="0" smtClean="0">
                <a:effectLst/>
              </a:rPr>
              <a:t>'</a:t>
            </a:r>
            <a:r>
              <a:rPr lang="en-US" u="sng" dirty="0" smtClean="0">
                <a:effectLst/>
              </a:rPr>
              <a:t>s Brookhaven National Laboratory.</a:t>
            </a:r>
            <a:r>
              <a:rPr lang="en-US" dirty="0" smtClean="0">
                <a:effectLst/>
              </a:rPr>
              <a:t> </a:t>
            </a:r>
            <a:r>
              <a:rPr lang="en-US" dirty="0" smtClean="0"/>
              <a:t/>
            </a:r>
            <a:br>
              <a:rPr lang="en-US" dirty="0" smtClean="0"/>
            </a:br>
            <a:r>
              <a:rPr lang="en-US" dirty="0" smtClean="0">
                <a:effectLst/>
              </a:rPr>
              <a:t>source at bottom</a:t>
            </a:r>
            <a:r>
              <a:rPr lang="en-US" dirty="0" smtClean="0"/>
              <a:t> </a:t>
            </a:r>
            <a:r>
              <a:rPr lang="en-US" dirty="0" smtClean="0">
                <a:effectLst/>
              </a:rPr>
              <a:t/>
            </a:r>
            <a:br>
              <a:rPr lang="en-US" dirty="0" smtClean="0">
                <a:effectLst/>
              </a:rPr>
            </a:br>
            <a:r>
              <a:rPr lang="en-US" i="1" dirty="0" smtClean="0">
                <a:effectLst/>
              </a:rPr>
              <a:t>"American society seems to believe that self-esteem is the cure all for every social ill, from bad grades to teen pregnancies to violence. </a:t>
            </a:r>
            <a:r>
              <a:rPr lang="en-US" b="1" i="1" u="sng" dirty="0" smtClean="0">
                <a:effectLst/>
              </a:rPr>
              <a:t>But there has been no evidence that boosting self-esteem actually helps with these problems.</a:t>
            </a:r>
            <a:r>
              <a:rPr lang="en-US" i="1" dirty="0" smtClean="0">
                <a:effectLst/>
              </a:rPr>
              <a:t> We may be too focused on increasing self-esteem. … The problem isn</a:t>
            </a:r>
            <a:r>
              <a:rPr lang="fr-FR" i="1" dirty="0" smtClean="0">
                <a:effectLst/>
              </a:rPr>
              <a:t>'</a:t>
            </a:r>
            <a:r>
              <a:rPr lang="en-US" i="1" dirty="0" smtClean="0">
                <a:effectLst/>
              </a:rPr>
              <a:t>t with having high self-esteem; it</a:t>
            </a:r>
            <a:r>
              <a:rPr lang="fr-FR" i="1" dirty="0" smtClean="0">
                <a:effectLst/>
              </a:rPr>
              <a:t>'</a:t>
            </a:r>
            <a:r>
              <a:rPr lang="en-US" i="1" dirty="0" smtClean="0">
                <a:effectLst/>
              </a:rPr>
              <a:t>s how much people are driven to boost their self-esteem. </a:t>
            </a:r>
            <a:r>
              <a:rPr lang="en-US" b="1" i="1" u="sng" dirty="0" smtClean="0">
                <a:effectLst/>
              </a:rPr>
              <a:t>When people highly value self-esteem, they may avoid doing things such as acknowledging a wrong they did.</a:t>
            </a:r>
            <a:r>
              <a:rPr lang="en-US" i="1" dirty="0" smtClean="0">
                <a:effectLst/>
              </a:rPr>
              <a:t>"</a:t>
            </a:r>
            <a:r>
              <a:rPr lang="en-US" dirty="0" smtClean="0"/>
              <a:t/>
            </a:r>
            <a:br>
              <a:rPr lang="en-US" dirty="0" smtClean="0"/>
            </a:br>
            <a:r>
              <a:rPr lang="en-US" dirty="0" smtClean="0"/>
              <a:t/>
            </a:r>
            <a:br>
              <a:rPr lang="en-US" dirty="0" smtClean="0"/>
            </a:br>
            <a:r>
              <a:rPr lang="en-US" sz="1200" kern="1200" dirty="0" smtClean="0">
                <a:solidFill>
                  <a:srgbClr val="000000"/>
                </a:solidFill>
                <a:effectLst/>
                <a:latin typeface="Times New Roman" pitchFamily="16" charset="0"/>
                <a:ea typeface="ＭＳ Ｐゴシック" charset="-128"/>
                <a:cs typeface="ＭＳ Ｐゴシック" charset="-128"/>
              </a:rPr>
              <a:t>The Bible also says that those who are good in their own eyes 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have a realistic view of their own sins or needs (</a:t>
            </a:r>
            <a:r>
              <a:rPr lang="en-US" sz="1200" kern="1200" dirty="0" smtClean="0">
                <a:solidFill>
                  <a:srgbClr val="000000"/>
                </a:solidFill>
                <a:effectLst/>
                <a:latin typeface="Times New Roman" pitchFamily="16" charset="0"/>
                <a:ea typeface="ＭＳ Ｐゴシック" charset="-128"/>
                <a:cs typeface="ＭＳ Ｐゴシック" charset="-128"/>
                <a:hlinkClick r:id="rId9"/>
              </a:rPr>
              <a:t>Luke 18:9-14</a:t>
            </a:r>
            <a:r>
              <a:rPr lang="en-US" sz="1200" kern="1200" dirty="0" smtClean="0">
                <a:solidFill>
                  <a:srgbClr val="000000"/>
                </a:solidFill>
                <a:effectLst/>
                <a:latin typeface="Times New Roman" pitchFamily="16" charset="0"/>
                <a:ea typeface="ＭＳ Ｐゴシック" charset="-128"/>
                <a:cs typeface="ＭＳ Ｐゴシック" charset="-128"/>
              </a:rPr>
              <a:t>).</a:t>
            </a:r>
            <a:r>
              <a:rPr lang="en-US" dirty="0" smtClean="0"/>
              <a:t> </a:t>
            </a:r>
            <a:br>
              <a:rPr lang="en-US" dirty="0" smtClean="0"/>
            </a:br>
            <a:r>
              <a:rPr lang="en-US" u="sng" dirty="0" smtClean="0">
                <a:effectLst/>
                <a:hlinkClick r:id="rId10"/>
              </a:rPr>
              <a:t>2. Does High Self-Esteem Cause Better Performance, Interpersonal Success, Happiness, or Healthier Lifestyles?</a:t>
            </a:r>
            <a:r>
              <a:rPr lang="en-US" dirty="0" smtClean="0"/>
              <a:t> </a:t>
            </a:r>
            <a:br>
              <a:rPr lang="en-US" dirty="0" smtClean="0"/>
            </a:br>
            <a:r>
              <a:rPr lang="en-US" u="sng" dirty="0" smtClean="0">
                <a:effectLst/>
              </a:rPr>
              <a:t>by Roy F. </a:t>
            </a:r>
            <a:r>
              <a:rPr lang="en-US" u="sng" dirty="0" err="1" smtClean="0">
                <a:effectLst/>
              </a:rPr>
              <a:t>Baumeister</a:t>
            </a:r>
            <a:r>
              <a:rPr lang="en-US" u="sng" dirty="0" smtClean="0">
                <a:effectLst/>
              </a:rPr>
              <a:t>, Florida State University; Jennifer D. Campbell, University of British Columbia; Joachim I. Krueger, Brown University; Kathleen D. </a:t>
            </a:r>
            <a:r>
              <a:rPr lang="en-US" u="sng" dirty="0" err="1" smtClean="0">
                <a:effectLst/>
              </a:rPr>
              <a:t>Vohs</a:t>
            </a:r>
            <a:r>
              <a:rPr lang="en-US" u="sng" dirty="0" smtClean="0">
                <a:effectLst/>
              </a:rPr>
              <a:t>, University of Utah</a:t>
            </a:r>
            <a:r>
              <a:rPr lang="en-US" dirty="0" smtClean="0"/>
              <a:t/>
            </a:r>
            <a:br>
              <a:rPr lang="en-US" dirty="0" smtClean="0"/>
            </a:br>
            <a:r>
              <a:rPr lang="en-US" dirty="0" smtClean="0"/>
              <a:t/>
            </a:r>
            <a:br>
              <a:rPr lang="en-US" dirty="0" smtClean="0"/>
            </a:br>
            <a:endParaRPr lang="en-US" dirty="0" smtClean="0">
              <a:effectLst/>
            </a:endParaRPr>
          </a:p>
          <a:p>
            <a:r>
              <a:rPr lang="en-US" i="1" dirty="0" smtClean="0">
                <a:effectLst/>
              </a:rPr>
              <a:t>"Popular wisdom in the age of self-esteem holds that loving oneself is a prerequisite for loving others ... Efforts to boost self-esteem in schools, homes, and elsewhere would be well justiﬁed if they resulted in signiﬁcant improvements in how people got along with one another. </a:t>
            </a:r>
            <a:r>
              <a:rPr lang="en-US" b="1" i="1" u="sng" dirty="0" smtClean="0">
                <a:effectLst/>
              </a:rPr>
              <a:t>The evidence suggests that the superior social skills and interpersonal successes of people with high self-esteem exist mainly in their own minds.</a:t>
            </a:r>
            <a:r>
              <a:rPr lang="en-US" i="1" dirty="0" smtClean="0">
                <a:effectLst/>
              </a:rPr>
              <a:t> People with high self-esteem claim to be more popular and socially skilled than others, but objective measures generally fail to conﬁrm this and in some cases point in the opposite direction..."</a:t>
            </a:r>
            <a:r>
              <a:rPr lang="en-US" dirty="0" smtClean="0"/>
              <a:t/>
            </a:r>
            <a:br>
              <a:rPr lang="en-US" dirty="0" smtClean="0"/>
            </a:br>
            <a:r>
              <a:rPr lang="en-US" dirty="0" smtClean="0"/>
              <a:t/>
            </a:r>
            <a:br>
              <a:rPr lang="en-US" dirty="0" smtClean="0"/>
            </a:br>
            <a:endParaRPr lang="en-US" dirty="0" smtClean="0">
              <a:effectLst/>
            </a:endParaRPr>
          </a:p>
          <a:p>
            <a:r>
              <a:rPr lang="en-US" b="1" i="1" u="sng" dirty="0" smtClean="0">
                <a:effectLst/>
              </a:rPr>
              <a:t>"Always praising and never criticizing may feel good to everyone concerned, but the data we have reviewed do not show that such an approach will produce desirable outcomes</a:t>
            </a:r>
            <a:r>
              <a:rPr lang="en-US" i="1" dirty="0" smtClean="0">
                <a:effectLst/>
              </a:rPr>
              <a:t>...Using self-esteem as a reward rather than an entitlement seems most appropriate to us. To be sure, there may still be a place for unconditional positive regard, such as when a parent shows love for a child independent of achievement. But when achievement or virtue is involved, self-esteem should be conditional upon it. </a:t>
            </a:r>
            <a:r>
              <a:rPr lang="en-US" b="1" i="1" u="sng" dirty="0" smtClean="0">
                <a:effectLst/>
              </a:rPr>
              <a:t>A favorable view of self should be promoted on the basis of performing well and behaving morally. By the same token, we think it appropriate and even essential to criticize harmful or unethical behavior and lazy or deﬁcient performance, without worrying that someone</a:t>
            </a:r>
            <a:r>
              <a:rPr lang="fr-FR" b="1" i="1" u="sng" dirty="0" smtClean="0">
                <a:effectLst/>
              </a:rPr>
              <a:t>'</a:t>
            </a:r>
            <a:r>
              <a:rPr lang="en-US" b="1" i="1" u="sng" dirty="0" smtClean="0">
                <a:effectLst/>
              </a:rPr>
              <a:t>s self-esteem might be reduced." </a:t>
            </a:r>
            <a:r>
              <a:rPr lang="en-US" dirty="0" smtClean="0"/>
              <a:t/>
            </a:r>
            <a:br>
              <a:rPr lang="en-US" dirty="0" smtClean="0"/>
            </a:br>
            <a:r>
              <a:rPr lang="en-US" sz="1200" kern="1200" dirty="0" smtClean="0">
                <a:solidFill>
                  <a:srgbClr val="000000"/>
                </a:solidFill>
                <a:effectLst/>
                <a:latin typeface="Times New Roman" pitchFamily="16" charset="0"/>
                <a:ea typeface="ＭＳ Ｐゴシック" charset="-128"/>
                <a:cs typeface="ＭＳ Ｐゴシック" charset="-128"/>
              </a:rPr>
              <a:t>Constructive criticism and strong rebukes are a part of love. Lest we doubt that, look at the words of Jesus to his disciples whom He loved (</a:t>
            </a:r>
            <a:r>
              <a:rPr lang="en-US" sz="1200" kern="1200" dirty="0" smtClean="0">
                <a:solidFill>
                  <a:srgbClr val="000000"/>
                </a:solidFill>
                <a:effectLst/>
                <a:latin typeface="Times New Roman" pitchFamily="16" charset="0"/>
                <a:ea typeface="ＭＳ Ｐゴシック" charset="-128"/>
                <a:cs typeface="ＭＳ Ｐゴシック" charset="-128"/>
                <a:hlinkClick r:id="rId11"/>
              </a:rPr>
              <a:t>Mark 8:33</a:t>
            </a:r>
            <a:r>
              <a:rPr lang="en-US" sz="1200" kern="1200" dirty="0" smtClean="0">
                <a:solidFill>
                  <a:srgbClr val="000000"/>
                </a:solidFill>
                <a:effectLst/>
                <a:latin typeface="Times New Roman" pitchFamily="16" charset="0"/>
                <a:ea typeface="ＭＳ Ｐゴシック" charset="-128"/>
                <a:cs typeface="ＭＳ Ｐゴシック" charset="-128"/>
              </a:rPr>
              <a:t>). </a:t>
            </a:r>
            <a:r>
              <a:rPr lang="en-US" b="1" i="1" dirty="0" smtClean="0">
                <a:effectLst/>
              </a:rPr>
              <a:t/>
            </a:r>
            <a:br>
              <a:rPr lang="en-US" b="1" i="1" dirty="0" smtClean="0">
                <a:effectLst/>
              </a:rPr>
            </a:br>
            <a:endParaRPr lang="en-US" dirty="0" smtClean="0">
              <a:effectLst/>
            </a:endParaRPr>
          </a:p>
          <a:p>
            <a:r>
              <a:rPr lang="en-US" i="1" dirty="0" smtClean="0">
                <a:effectLst/>
              </a:rPr>
              <a:t>"The praise-only regimen of the self-esteem movement is ultimately no more effective for learning than the criticism-only regimen of the previous era... </a:t>
            </a:r>
            <a:r>
              <a:rPr lang="en-US" b="1" i="1" u="sng" dirty="0" smtClean="0">
                <a:effectLst/>
              </a:rPr>
              <a:t>Praising all the children just for being themselves, in contrast, simply devalues praise and confuses the young people as to what the legitimate standards are.</a:t>
            </a:r>
            <a:r>
              <a:rPr lang="en-US" i="1" dirty="0" smtClean="0">
                <a:effectLst/>
              </a:rPr>
              <a:t> In the long run, if such indiscriminate praise has any effect on self-esteem, it seems more likely to contribute to narcissism or other forms of inﬂated self-esteem than to the kind of self-esteem."</a:t>
            </a:r>
            <a:r>
              <a:rPr lang="en-US" dirty="0" smtClean="0"/>
              <a:t/>
            </a:r>
            <a:br>
              <a:rPr lang="en-US" dirty="0" smtClean="0"/>
            </a:br>
            <a:r>
              <a:rPr lang="en-US" sz="1200" kern="1200" dirty="0" smtClean="0">
                <a:solidFill>
                  <a:srgbClr val="000000"/>
                </a:solidFill>
                <a:effectLst/>
                <a:latin typeface="Times New Roman" pitchFamily="16" charset="0"/>
                <a:ea typeface="ＭＳ Ｐゴシック" charset="-128"/>
                <a:cs typeface="ＭＳ Ｐゴシック" charset="-128"/>
              </a:rPr>
              <a:t>Jesus said we should expect no special praise for doing what we are supposed to do (</a:t>
            </a:r>
            <a:r>
              <a:rPr lang="en-US" sz="1200" kern="1200" dirty="0" smtClean="0">
                <a:solidFill>
                  <a:srgbClr val="000000"/>
                </a:solidFill>
                <a:effectLst/>
                <a:latin typeface="Times New Roman" pitchFamily="16" charset="0"/>
                <a:ea typeface="ＭＳ Ｐゴシック" charset="-128"/>
                <a:cs typeface="ＭＳ Ｐゴシック" charset="-128"/>
                <a:hlinkClick r:id="rId12"/>
              </a:rPr>
              <a:t>Luke 17:7-10</a:t>
            </a:r>
            <a:r>
              <a:rPr lang="en-US" sz="1200" kern="1200" dirty="0" smtClean="0">
                <a:solidFill>
                  <a:srgbClr val="000000"/>
                </a:solidFill>
                <a:effectLst/>
                <a:latin typeface="Times New Roman" pitchFamily="16" charset="0"/>
                <a:ea typeface="ＭＳ Ｐゴシック" charset="-128"/>
                <a:cs typeface="ＭＳ Ｐゴシック" charset="-128"/>
              </a:rPr>
              <a:t>).</a:t>
            </a:r>
            <a:r>
              <a:rPr lang="en-US" dirty="0" smtClean="0"/>
              <a:t> </a:t>
            </a:r>
            <a:r>
              <a:rPr lang="en-US" u="sng" dirty="0" smtClean="0">
                <a:effectLst/>
                <a:hlinkClick r:id="rId13"/>
              </a:rPr>
              <a:t>3.The Trouble With Self-Esteem</a:t>
            </a:r>
            <a:r>
              <a:rPr lang="en-US" dirty="0" smtClean="0"/>
              <a:t/>
            </a:r>
            <a:br>
              <a:rPr lang="en-US" dirty="0" smtClean="0"/>
            </a:br>
            <a:r>
              <a:rPr lang="en-US" u="sng" dirty="0" smtClean="0">
                <a:effectLst/>
              </a:rPr>
              <a:t>Lauren Slater, NY Times</a:t>
            </a:r>
            <a:r>
              <a:rPr lang="en-US" dirty="0" smtClean="0"/>
              <a:t/>
            </a:r>
            <a:br>
              <a:rPr lang="en-US" dirty="0" smtClean="0"/>
            </a:br>
            <a:r>
              <a:rPr lang="en-US" dirty="0" smtClean="0"/>
              <a:t/>
            </a:r>
            <a:br>
              <a:rPr lang="en-US" dirty="0" smtClean="0"/>
            </a:br>
            <a:r>
              <a:rPr lang="en-US" i="1" dirty="0" smtClean="0">
                <a:effectLst/>
              </a:rPr>
              <a:t>"Last year alone there were three withering studies of self-esteem released in the United States, all of which had the same central message: </a:t>
            </a:r>
            <a:r>
              <a:rPr lang="en-US" b="1" i="1" u="sng" dirty="0" smtClean="0">
                <a:effectLst/>
              </a:rPr>
              <a:t>people with high self-esteem pose a greater threat to those around them than people with low self-esteem and feeling bad about yourself is not the cause of our country</a:t>
            </a:r>
            <a:r>
              <a:rPr lang="fr-FR" b="1" i="1" u="sng" dirty="0" smtClean="0">
                <a:effectLst/>
              </a:rPr>
              <a:t>'</a:t>
            </a:r>
            <a:r>
              <a:rPr lang="en-US" b="1" i="1" u="sng" dirty="0" smtClean="0">
                <a:effectLst/>
              </a:rPr>
              <a:t>s biggest, most expensive social problems</a:t>
            </a:r>
            <a:r>
              <a:rPr lang="en-US" i="1" dirty="0" smtClean="0">
                <a:effectLst/>
              </a:rPr>
              <a:t>. ... Shifting a paradigm is never easy. More than 2,000 books offering the attainment of self-esteem have been published; educational programs in schools designed to cultivate self-esteem continue to proliferate, as do rehabilitation programs... Self-esteem, as a construct, as a quasi religion, is woven into a tradition that both defines and confines us as Americans... </a:t>
            </a:r>
            <a:r>
              <a:rPr lang="en-US" b="1" i="1" u="sng" dirty="0" smtClean="0">
                <a:effectLst/>
              </a:rPr>
              <a:t>Perhaps, as these researchers are saying, pride really is dangerous, and too few of us know how to be humble...</a:t>
            </a:r>
            <a:r>
              <a:rPr lang="en-US" b="1" i="1" dirty="0" smtClean="0">
                <a:effectLst/>
              </a:rPr>
              <a:t> </a:t>
            </a:r>
            <a:r>
              <a:rPr lang="en-US" i="1" dirty="0" smtClean="0">
                <a:effectLst/>
              </a:rPr>
              <a:t>psychology and psychiatry are predicated upon the notion of the self, and its enhancement is the primary purpose of treatment... </a:t>
            </a:r>
            <a:r>
              <a:rPr lang="en-US" b="1" i="1" u="sng" dirty="0" smtClean="0">
                <a:effectLst/>
              </a:rPr>
              <a:t>Maybe self-control should replace self-esteem as a primary peg to reach for."</a:t>
            </a:r>
            <a:r>
              <a:rPr lang="en-US" dirty="0" smtClean="0"/>
              <a:t/>
            </a:r>
            <a:br>
              <a:rPr lang="en-US" dirty="0" smtClean="0"/>
            </a:br>
            <a:r>
              <a:rPr lang="en-US" dirty="0" smtClean="0"/>
              <a:t/>
            </a:r>
            <a:br>
              <a:rPr lang="en-US" dirty="0" smtClean="0"/>
            </a:br>
            <a:endParaRPr lang="en-US" dirty="0" smtClean="0">
              <a:effectLst/>
            </a:endParaRPr>
          </a:p>
          <a:p>
            <a:r>
              <a:rPr lang="en-US" dirty="0" smtClean="0"/>
              <a:t/>
            </a:r>
            <a:br>
              <a:rPr lang="en-US" dirty="0" smtClean="0"/>
            </a:br>
            <a:r>
              <a:rPr lang="en-US" dirty="0" smtClean="0"/>
              <a:t/>
            </a:r>
            <a:br>
              <a:rPr lang="en-US" dirty="0" smtClean="0"/>
            </a:br>
            <a:r>
              <a:rPr lang="en-US" dirty="0" smtClean="0">
                <a:effectLst/>
              </a:rPr>
              <a:t>There are many secular authorities who are still singing the praises of high self-esteem. They may even have "evidence" to back up their claims (studies can be based on poor research methods). So who should we believe? I believe we should trust the Bible first and then those authorities (like the ones above) who agree with what Bible teaches. </a:t>
            </a:r>
            <a:r>
              <a:rPr lang="en-US" dirty="0" smtClean="0"/>
              <a:t/>
            </a:r>
            <a:br>
              <a:rPr lang="en-US" dirty="0" smtClean="0"/>
            </a:br>
            <a:r>
              <a:rPr lang="en-US" dirty="0" smtClean="0"/>
              <a:t/>
            </a:r>
            <a:br>
              <a:rPr lang="en-US" dirty="0" smtClean="0"/>
            </a:br>
            <a:r>
              <a:rPr lang="en-US" dirty="0" smtClean="0">
                <a:effectLst/>
              </a:rPr>
              <a:t>Praising people for everything and for nothing makes them arrogant and addicted to the praise of men.</a:t>
            </a:r>
            <a:r>
              <a:rPr lang="en-US" dirty="0" smtClean="0"/>
              <a:t/>
            </a:r>
            <a:br>
              <a:rPr lang="en-US" dirty="0" smtClean="0"/>
            </a:br>
            <a:r>
              <a:rPr lang="en-US" dirty="0" smtClean="0">
                <a:effectLst/>
              </a:rPr>
              <a:t/>
            </a:r>
            <a:br>
              <a:rPr lang="en-US" dirty="0" smtClean="0">
                <a:effectLst/>
              </a:rPr>
            </a:br>
            <a:r>
              <a:rPr lang="en-US" dirty="0" smtClean="0">
                <a:effectLst/>
              </a:rPr>
              <a:t>Let</a:t>
            </a:r>
            <a:r>
              <a:rPr lang="fr-FR" dirty="0" smtClean="0">
                <a:effectLst/>
              </a:rPr>
              <a:t>'</a:t>
            </a:r>
            <a:r>
              <a:rPr lang="en-US" dirty="0" smtClean="0">
                <a:effectLst/>
              </a:rPr>
              <a:t>s treat children as the Bible commands, neither expecting too much of them nor too little. We should love them always, punishing them when they</a:t>
            </a:r>
            <a:r>
              <a:rPr lang="fr-FR" dirty="0" smtClean="0">
                <a:effectLst/>
              </a:rPr>
              <a:t>'</a:t>
            </a:r>
            <a:r>
              <a:rPr lang="en-US" dirty="0" smtClean="0">
                <a:effectLst/>
              </a:rPr>
              <a:t>re bad and praising them when they do something exceptional. </a:t>
            </a:r>
            <a:r>
              <a:rPr lang="en-US" dirty="0" smtClean="0"/>
              <a:t/>
            </a:r>
            <a:br>
              <a:rPr lang="en-US" dirty="0" smtClean="0"/>
            </a:br>
            <a:r>
              <a:rPr lang="en-US" dirty="0" smtClean="0"/>
              <a:t/>
            </a:r>
            <a:br>
              <a:rPr lang="en-US" dirty="0" smtClean="0"/>
            </a:br>
            <a:endParaRPr lang="en-US" dirty="0" smtClean="0">
              <a:effectLst/>
            </a:endParaRPr>
          </a:p>
          <a:p>
            <a:r>
              <a:rPr lang="en-US" dirty="0" smtClean="0">
                <a:effectLst/>
              </a:rPr>
              <a:t>I would love to have your feedback on this series. Has it helped you reject some self-esteem teachings you previously accepted? Has it been helpful? Do you still have questions? Please leave a comment and let me know about this or any of the other posts in this series. Thanks!  </a:t>
            </a:r>
            <a:r>
              <a:rPr lang="en-US" dirty="0" smtClean="0"/>
              <a:t/>
            </a:r>
            <a:br>
              <a:rPr lang="en-US" dirty="0" smtClean="0"/>
            </a:br>
            <a:r>
              <a:rPr lang="en-US" dirty="0" smtClean="0">
                <a:effectLst/>
              </a:rPr>
              <a:t/>
            </a:r>
            <a:br>
              <a:rPr lang="en-US" dirty="0" smtClean="0">
                <a:effectLst/>
              </a:rPr>
            </a:br>
            <a:r>
              <a:rPr lang="en-US" u="sng" dirty="0" smtClean="0">
                <a:effectLst/>
              </a:rPr>
              <a:t>The whole series:</a:t>
            </a:r>
            <a:r>
              <a:rPr lang="en-US" dirty="0" smtClean="0"/>
              <a:t/>
            </a:r>
            <a:br>
              <a:rPr lang="en-US" dirty="0" smtClean="0"/>
            </a:br>
            <a:r>
              <a:rPr lang="en-US" dirty="0" smtClean="0"/>
              <a:t>Part 1: </a:t>
            </a:r>
            <a:r>
              <a:rPr lang="en-US" dirty="0" smtClean="0">
                <a:hlinkClick r:id="rId14"/>
              </a:rPr>
              <a:t>The Dangers of Promoting High Self-Esteem</a:t>
            </a:r>
            <a:r>
              <a:rPr lang="en-US" dirty="0" smtClean="0"/>
              <a:t/>
            </a:r>
            <a:br>
              <a:rPr lang="en-US" dirty="0" smtClean="0"/>
            </a:br>
            <a:r>
              <a:rPr lang="en-US" dirty="0" smtClean="0"/>
              <a:t>Part 2: </a:t>
            </a:r>
            <a:r>
              <a:rPr lang="en-US" dirty="0" smtClean="0">
                <a:hlinkClick r:id="rId4"/>
              </a:rPr>
              <a:t>Self-Esteem</a:t>
            </a:r>
            <a:r>
              <a:rPr lang="fr-FR" dirty="0" smtClean="0">
                <a:hlinkClick r:id="rId4"/>
              </a:rPr>
              <a:t>'</a:t>
            </a:r>
            <a:r>
              <a:rPr lang="en-US" dirty="0" smtClean="0">
                <a:hlinkClick r:id="rId4"/>
              </a:rPr>
              <a:t>s Twisted Proverb</a:t>
            </a:r>
            <a:r>
              <a:rPr lang="en-US" dirty="0" smtClean="0"/>
              <a:t/>
            </a:r>
            <a:br>
              <a:rPr lang="en-US" dirty="0" smtClean="0"/>
            </a:br>
            <a:r>
              <a:rPr lang="en-US" dirty="0" smtClean="0"/>
              <a:t>Part 3: </a:t>
            </a:r>
            <a:r>
              <a:rPr lang="en-US" dirty="0" smtClean="0">
                <a:hlinkClick r:id="rId5"/>
              </a:rPr>
              <a:t>Self-Esteem</a:t>
            </a:r>
            <a:r>
              <a:rPr lang="fr-FR" dirty="0" smtClean="0">
                <a:hlinkClick r:id="rId5"/>
              </a:rPr>
              <a:t>'</a:t>
            </a:r>
            <a:r>
              <a:rPr lang="en-US" dirty="0" smtClean="0">
                <a:hlinkClick r:id="rId5"/>
              </a:rPr>
              <a:t>s Twisted Words of Christ</a:t>
            </a:r>
            <a:r>
              <a:rPr lang="en-US" dirty="0" smtClean="0"/>
              <a:t/>
            </a:r>
            <a:br>
              <a:rPr lang="en-US" dirty="0" smtClean="0"/>
            </a:br>
            <a:r>
              <a:rPr lang="en-US" dirty="0" smtClean="0"/>
              <a:t>Part 4: </a:t>
            </a:r>
            <a:r>
              <a:rPr lang="en-US" dirty="0" smtClean="0">
                <a:hlinkClick r:id="rId6"/>
              </a:rPr>
              <a:t>Self-Esteem</a:t>
            </a:r>
            <a:r>
              <a:rPr lang="fr-FR" dirty="0" smtClean="0">
                <a:hlinkClick r:id="rId6"/>
              </a:rPr>
              <a:t>'</a:t>
            </a:r>
            <a:r>
              <a:rPr lang="en-US" dirty="0" smtClean="0">
                <a:hlinkClick r:id="rId6"/>
              </a:rPr>
              <a:t>s Twisted Psalm</a:t>
            </a:r>
            <a:r>
              <a:rPr lang="en-US" dirty="0" smtClean="0"/>
              <a:t/>
            </a:r>
            <a:br>
              <a:rPr lang="en-US" dirty="0" smtClean="0"/>
            </a:br>
            <a:r>
              <a:rPr lang="en-US" dirty="0" smtClean="0"/>
              <a:t>Part 5: </a:t>
            </a:r>
            <a:r>
              <a:rPr lang="en-US" dirty="0" smtClean="0">
                <a:hlinkClick r:id="rId7"/>
              </a:rPr>
              <a:t>The Old Testament Refutes Self-Esteem Philosophy</a:t>
            </a:r>
            <a:r>
              <a:rPr lang="en-US" dirty="0" smtClean="0"/>
              <a:t/>
            </a:r>
            <a:br>
              <a:rPr lang="en-US" dirty="0" smtClean="0"/>
            </a:br>
            <a:r>
              <a:rPr lang="en-US" dirty="0" smtClean="0"/>
              <a:t>Part 6: </a:t>
            </a:r>
            <a:r>
              <a:rPr lang="en-US" dirty="0" smtClean="0">
                <a:hlinkClick r:id="rId3"/>
              </a:rPr>
              <a:t>Godly Nurture Does Not Promote High Self-Esteem</a:t>
            </a:r>
            <a:r>
              <a:rPr lang="en-US" dirty="0" smtClean="0"/>
              <a:t/>
            </a:r>
            <a:br>
              <a:rPr lang="en-US" dirty="0" smtClean="0"/>
            </a:br>
            <a:r>
              <a:rPr lang="en-US" dirty="0" smtClean="0"/>
              <a:t>Part 7: </a:t>
            </a:r>
            <a:r>
              <a:rPr lang="en-US" dirty="0" smtClean="0">
                <a:hlinkClick r:id="rId15"/>
              </a:rPr>
              <a:t>Secular Studies Agree with the Bible</a:t>
            </a:r>
            <a:r>
              <a:rPr lang="en-US" dirty="0" smtClean="0"/>
              <a:t/>
            </a:r>
            <a:br>
              <a:rPr lang="en-US" dirty="0" smtClean="0"/>
            </a:b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i="1" dirty="0" smtClean="0">
                <a:effectLst/>
              </a:rPr>
              <a:t>Secular Studies Confirm God</a:t>
            </a:r>
            <a:r>
              <a:rPr lang="fr-FR" b="1" i="1" dirty="0" smtClean="0">
                <a:effectLst/>
              </a:rPr>
              <a:t>'</a:t>
            </a:r>
            <a:r>
              <a:rPr lang="en-US" b="1" i="1" dirty="0" smtClean="0">
                <a:effectLst/>
              </a:rPr>
              <a:t>s Word</a:t>
            </a:r>
            <a:r>
              <a:rPr lang="en-US" dirty="0" smtClean="0">
                <a:effectLst/>
              </a:rPr>
              <a:t/>
            </a:r>
            <a:br>
              <a:rPr lang="en-US" dirty="0" smtClean="0">
                <a:effectLst/>
              </a:rPr>
            </a:br>
            <a:r>
              <a:rPr lang="en-US" i="1" dirty="0" smtClean="0">
                <a:effectLst/>
              </a:rPr>
              <a:t>Quotes from secular authorities discussing the promotion of high self-esteem</a:t>
            </a:r>
            <a:r>
              <a:rPr lang="en-US" dirty="0" smtClean="0">
                <a:effectLst/>
              </a:rPr>
              <a:t/>
            </a:r>
            <a:br>
              <a:rPr lang="en-US" dirty="0" smtClean="0">
                <a:effectLst/>
              </a:rPr>
            </a:br>
            <a:r>
              <a:rPr lang="en-US" dirty="0" smtClean="0">
                <a:effectLst/>
              </a:rPr>
              <a:t>http://</a:t>
            </a:r>
            <a:r>
              <a:rPr lang="en-US" dirty="0" err="1" smtClean="0">
                <a:effectLst/>
              </a:rPr>
              <a:t>biblelovenotes.blogspot.sg</a:t>
            </a:r>
            <a:r>
              <a:rPr lang="en-US" dirty="0" smtClean="0">
                <a:effectLst/>
              </a:rPr>
              <a:t>/2009/09/SelfEsteem7.html</a:t>
            </a:r>
          </a:p>
          <a:p>
            <a:r>
              <a:rPr lang="en-US" dirty="0" smtClean="0">
                <a:effectLst/>
              </a:rPr>
              <a:t>Accessed 10 October 2015</a:t>
            </a:r>
          </a:p>
          <a:p>
            <a:endParaRPr lang="en-US" dirty="0" smtClean="0">
              <a:effectLst/>
            </a:endParaRPr>
          </a:p>
          <a:p>
            <a:r>
              <a:rPr lang="en-US" dirty="0" smtClean="0">
                <a:effectLst/>
              </a:rPr>
              <a:t>"If you read only one of my 7 part series on the Dangers of High Self-Esteem, this is the one to read.</a:t>
            </a:r>
            <a:br>
              <a:rPr lang="en-US" dirty="0" smtClean="0">
                <a:effectLst/>
              </a:rPr>
            </a:br>
            <a:r>
              <a:rPr lang="en-US" dirty="0" smtClean="0">
                <a:effectLst/>
              </a:rPr>
              <a:t/>
            </a:r>
            <a:br>
              <a:rPr lang="en-US" dirty="0" smtClean="0">
                <a:effectLst/>
              </a:rPr>
            </a:br>
            <a:r>
              <a:rPr lang="en-US" dirty="0" smtClean="0">
                <a:effectLst/>
              </a:rPr>
              <a:t>In this series (Parts </a:t>
            </a:r>
            <a:r>
              <a:rPr lang="en-US" dirty="0" smtClean="0">
                <a:effectLst/>
                <a:hlinkClick r:id="rId3"/>
              </a:rPr>
              <a:t>1</a:t>
            </a:r>
            <a:r>
              <a:rPr lang="en-US" dirty="0" smtClean="0">
                <a:effectLst/>
              </a:rPr>
              <a:t>, </a:t>
            </a:r>
            <a:r>
              <a:rPr lang="en-US" dirty="0" smtClean="0">
                <a:effectLst/>
                <a:hlinkClick r:id="rId4"/>
              </a:rPr>
              <a:t>2</a:t>
            </a:r>
            <a:r>
              <a:rPr lang="en-US" dirty="0" smtClean="0">
                <a:effectLst/>
              </a:rPr>
              <a:t>, </a:t>
            </a:r>
            <a:r>
              <a:rPr lang="en-US" dirty="0" smtClean="0">
                <a:effectLst/>
                <a:hlinkClick r:id="rId5"/>
              </a:rPr>
              <a:t>3</a:t>
            </a:r>
            <a:r>
              <a:rPr lang="en-US" dirty="0" smtClean="0">
                <a:effectLst/>
              </a:rPr>
              <a:t>, </a:t>
            </a:r>
            <a:r>
              <a:rPr lang="en-US" dirty="0" smtClean="0">
                <a:effectLst/>
                <a:hlinkClick r:id="rId6"/>
              </a:rPr>
              <a:t>4</a:t>
            </a:r>
            <a:r>
              <a:rPr lang="en-US" dirty="0" smtClean="0">
                <a:effectLst/>
              </a:rPr>
              <a:t>, </a:t>
            </a:r>
            <a:r>
              <a:rPr lang="en-US" dirty="0" smtClean="0">
                <a:effectLst/>
                <a:hlinkClick r:id="rId7"/>
              </a:rPr>
              <a:t>5</a:t>
            </a:r>
            <a:r>
              <a:rPr lang="en-US" dirty="0" smtClean="0">
                <a:effectLst/>
              </a:rPr>
              <a:t>, </a:t>
            </a:r>
            <a:r>
              <a:rPr lang="en-US" dirty="0" smtClean="0">
                <a:effectLst/>
                <a:hlinkClick r:id="rId3"/>
              </a:rPr>
              <a:t>6</a:t>
            </a:r>
            <a:r>
              <a:rPr lang="en-US" dirty="0" smtClean="0">
                <a:effectLst/>
              </a:rPr>
              <a:t>) I</a:t>
            </a:r>
            <a:r>
              <a:rPr lang="fr-FR" dirty="0" smtClean="0">
                <a:effectLst/>
              </a:rPr>
              <a:t>'</a:t>
            </a:r>
            <a:r>
              <a:rPr lang="en-US" dirty="0" err="1" smtClean="0">
                <a:effectLst/>
              </a:rPr>
              <a:t>ve</a:t>
            </a:r>
            <a:r>
              <a:rPr lang="en-US" dirty="0" smtClean="0">
                <a:effectLst/>
              </a:rPr>
              <a:t> talked about the way self-esteem philosophy has infiltrated the church and twisted the meaning of a few Scripture passages while ignoring the overall message of Scripture. </a:t>
            </a:r>
            <a:br>
              <a:rPr lang="en-US" dirty="0" smtClean="0">
                <a:effectLst/>
              </a:rPr>
            </a:br>
            <a:r>
              <a:rPr lang="en-US" dirty="0" smtClean="0">
                <a:effectLst/>
              </a:rPr>
              <a:t/>
            </a:r>
            <a:br>
              <a:rPr lang="en-US" dirty="0" smtClean="0">
                <a:effectLst/>
              </a:rPr>
            </a:br>
            <a:r>
              <a:rPr lang="en-US" b="1" u="sng" dirty="0" smtClean="0">
                <a:effectLst/>
              </a:rPr>
              <a:t>This alone is enough evidence to reject the popular self-esteem teachings.</a:t>
            </a:r>
            <a:r>
              <a:rPr lang="en-US" dirty="0" smtClean="0">
                <a:effectLst/>
              </a:rPr>
              <a:t> However, the "self-esteem experiment" in America also provides secular evidence that agrees with God</a:t>
            </a:r>
            <a:r>
              <a:rPr lang="fr-FR" dirty="0" smtClean="0">
                <a:effectLst/>
              </a:rPr>
              <a:t>'</a:t>
            </a:r>
            <a:r>
              <a:rPr lang="en-US" dirty="0" smtClean="0">
                <a:effectLst/>
              </a:rPr>
              <a:t>s Word, evidence that few Americans are heeding. </a:t>
            </a:r>
            <a:br>
              <a:rPr lang="en-US" dirty="0" smtClean="0">
                <a:effectLst/>
              </a:rPr>
            </a:br>
            <a:r>
              <a:rPr lang="en-US" dirty="0" smtClean="0">
                <a:effectLst/>
              </a:rPr>
              <a:t/>
            </a:r>
            <a:br>
              <a:rPr lang="en-US" dirty="0" smtClean="0">
                <a:effectLst/>
              </a:rPr>
            </a:br>
            <a:r>
              <a:rPr lang="en-US" dirty="0" smtClean="0">
                <a:effectLst/>
              </a:rPr>
              <a:t>I offer it below as one final argument against building our children</a:t>
            </a:r>
            <a:r>
              <a:rPr lang="fr-FR" dirty="0" smtClean="0">
                <a:effectLst/>
              </a:rPr>
              <a:t>'</a:t>
            </a:r>
            <a:r>
              <a:rPr lang="en-US" dirty="0" smtClean="0">
                <a:effectLst/>
              </a:rPr>
              <a:t>s self-esteem. But before I do that, I want to quote one of the most direct statements about high self-esteem found in Scripture:</a:t>
            </a:r>
          </a:p>
          <a:p>
            <a:r>
              <a:rPr lang="en-US" dirty="0" smtClean="0">
                <a:effectLst/>
              </a:rPr>
              <a:t/>
            </a:r>
            <a:br>
              <a:rPr lang="en-US" dirty="0" smtClean="0">
                <a:effectLst/>
              </a:rPr>
            </a:br>
            <a:endParaRPr lang="en-US" dirty="0" smtClean="0">
              <a:effectLst/>
            </a:endParaRPr>
          </a:p>
          <a:p>
            <a:r>
              <a:rPr lang="en-US" sz="1200" i="1" kern="1200" dirty="0" smtClean="0">
                <a:solidFill>
                  <a:srgbClr val="000000"/>
                </a:solidFill>
                <a:effectLst/>
                <a:latin typeface="Times New Roman" pitchFamily="16" charset="0"/>
                <a:ea typeface="ＭＳ Ｐゴシック" charset="-128"/>
                <a:cs typeface="ＭＳ Ｐゴシック" charset="-128"/>
              </a:rPr>
              <a:t>"But mark this: There will be terrible times in the last days. </a:t>
            </a:r>
            <a:r>
              <a:rPr lang="en-US" sz="1200" b="1" i="1" u="sng" kern="1200" dirty="0" smtClean="0">
                <a:solidFill>
                  <a:srgbClr val="000000"/>
                </a:solidFill>
                <a:effectLst/>
                <a:latin typeface="Times New Roman" pitchFamily="16" charset="0"/>
                <a:ea typeface="ＭＳ Ｐゴシック" charset="-128"/>
                <a:cs typeface="ＭＳ Ｐゴシック" charset="-128"/>
              </a:rPr>
              <a:t>People will be lovers of themselves</a:t>
            </a:r>
            <a:r>
              <a:rPr lang="en-US" sz="1200" i="1" kern="1200" dirty="0" smtClean="0">
                <a:solidFill>
                  <a:srgbClr val="000000"/>
                </a:solidFill>
                <a:effectLst/>
                <a:latin typeface="Times New Roman" pitchFamily="16" charset="0"/>
                <a:ea typeface="ＭＳ Ｐゴシック" charset="-128"/>
                <a:cs typeface="ＭＳ Ｐゴシック" charset="-128"/>
              </a:rPr>
              <a:t>, lovers of money, boastful, proud, abusive, disobedient to their parents, ungrateful, unholy, without love, unforgiving, slanderous, without self-control, brutal, not lovers of the good, treacherous, rash, conceited, lovers of pleasure rather than lovers of God— having a form of godliness but denying its power. Have nothing to do with such people."</a:t>
            </a:r>
            <a:endParaRPr lang="en-US" dirty="0" smtClean="0">
              <a:effectLst/>
            </a:endParaRPr>
          </a:p>
          <a:p>
            <a:r>
              <a:rPr lang="en-US" sz="1200" i="1" kern="1200" dirty="0" smtClean="0">
                <a:solidFill>
                  <a:srgbClr val="000000"/>
                </a:solidFill>
                <a:effectLst/>
                <a:latin typeface="Times New Roman" pitchFamily="16" charset="0"/>
                <a:ea typeface="ＭＳ Ｐゴシック" charset="-128"/>
                <a:cs typeface="ＭＳ Ｐゴシック" charset="-128"/>
              </a:rPr>
              <a:t> 2 Timothy 3:1-5</a:t>
            </a:r>
            <a:r>
              <a:rPr lang="en-US" dirty="0" smtClean="0">
                <a:effectLst/>
              </a:rPr>
              <a:t/>
            </a:r>
            <a:br>
              <a:rPr lang="en-US" dirty="0" smtClean="0">
                <a:effectLst/>
              </a:rPr>
            </a:br>
            <a:r>
              <a:rPr lang="en-US" dirty="0" smtClean="0">
                <a:effectLst/>
              </a:rPr>
              <a:t/>
            </a:r>
            <a:br>
              <a:rPr lang="en-US" dirty="0" smtClean="0">
                <a:effectLst/>
              </a:rPr>
            </a:br>
            <a:endParaRPr lang="en-US" dirty="0" smtClean="0">
              <a:effectLst/>
            </a:endParaRPr>
          </a:p>
          <a:p>
            <a:r>
              <a:rPr lang="en-US" dirty="0" smtClean="0">
                <a:effectLst/>
              </a:rPr>
              <a:t/>
            </a:r>
            <a:br>
              <a:rPr lang="en-US" dirty="0" smtClean="0">
                <a:effectLst/>
              </a:rPr>
            </a:br>
            <a:endParaRPr lang="en-US" dirty="0" smtClean="0">
              <a:effectLst/>
            </a:endParaRPr>
          </a:p>
          <a:p>
            <a:r>
              <a:rPr lang="en-US" dirty="0" smtClean="0">
                <a:effectLst/>
              </a:rPr>
              <a:t/>
            </a:r>
            <a:br>
              <a:rPr lang="en-US" dirty="0" smtClean="0">
                <a:effectLst/>
              </a:rPr>
            </a:br>
            <a:endParaRPr lang="en-US" dirty="0" smtClean="0">
              <a:effectLst/>
            </a:endParaRPr>
          </a:p>
          <a:p>
            <a:r>
              <a:rPr lang="en-US" dirty="0" smtClean="0">
                <a:effectLst/>
              </a:rPr>
              <a:t>Below you can read how this passage is being fulfilled in America. I have interspersed Scripture references (in blue) along with these documented quotes from secular authorities. </a:t>
            </a:r>
          </a:p>
          <a:p>
            <a:r>
              <a:rPr lang="en-US" dirty="0" smtClean="0"/>
              <a:t/>
            </a:r>
            <a:br>
              <a:rPr lang="en-US" dirty="0" smtClean="0"/>
            </a:br>
            <a:r>
              <a:rPr lang="en-US" b="1" u="sng" dirty="0" smtClean="0">
                <a:effectLst/>
                <a:hlinkClick r:id="rId8"/>
              </a:rPr>
              <a:t>1. Dangers of Self-Esteem</a:t>
            </a:r>
            <a:r>
              <a:rPr lang="en-US" u="sng" dirty="0" smtClean="0">
                <a:effectLst/>
              </a:rPr>
              <a:t> </a:t>
            </a:r>
            <a:r>
              <a:rPr lang="en-US" dirty="0" smtClean="0"/>
              <a:t/>
            </a:r>
            <a:br>
              <a:rPr lang="en-US" dirty="0" smtClean="0"/>
            </a:br>
            <a:r>
              <a:rPr lang="en-US" u="sng" dirty="0" smtClean="0">
                <a:effectLst/>
              </a:rPr>
              <a:t>Conclusion of study conducted by Ohio State University and the Department of Energy</a:t>
            </a:r>
            <a:r>
              <a:rPr lang="fr-FR" u="sng" dirty="0" smtClean="0">
                <a:effectLst/>
              </a:rPr>
              <a:t>'</a:t>
            </a:r>
            <a:r>
              <a:rPr lang="en-US" u="sng" dirty="0" smtClean="0">
                <a:effectLst/>
              </a:rPr>
              <a:t>s Brookhaven National Laboratory.</a:t>
            </a:r>
            <a:r>
              <a:rPr lang="en-US" dirty="0" smtClean="0">
                <a:effectLst/>
              </a:rPr>
              <a:t> </a:t>
            </a:r>
            <a:r>
              <a:rPr lang="en-US" dirty="0" smtClean="0"/>
              <a:t/>
            </a:r>
            <a:br>
              <a:rPr lang="en-US" dirty="0" smtClean="0"/>
            </a:br>
            <a:r>
              <a:rPr lang="en-US" dirty="0" smtClean="0">
                <a:effectLst/>
              </a:rPr>
              <a:t>source at bottom</a:t>
            </a:r>
            <a:r>
              <a:rPr lang="en-US" dirty="0" smtClean="0"/>
              <a:t> </a:t>
            </a:r>
            <a:r>
              <a:rPr lang="en-US" dirty="0" smtClean="0">
                <a:effectLst/>
              </a:rPr>
              <a:t/>
            </a:r>
            <a:br>
              <a:rPr lang="en-US" dirty="0" smtClean="0">
                <a:effectLst/>
              </a:rPr>
            </a:br>
            <a:r>
              <a:rPr lang="en-US" i="1" dirty="0" smtClean="0">
                <a:effectLst/>
              </a:rPr>
              <a:t>"American society seems to believe that self-esteem is the cure all for every social ill, from bad grades to teen pregnancies to violence. </a:t>
            </a:r>
            <a:r>
              <a:rPr lang="en-US" b="1" i="1" u="sng" dirty="0" smtClean="0">
                <a:effectLst/>
              </a:rPr>
              <a:t>But there has been no evidence that boosting self-esteem actually helps with these problems.</a:t>
            </a:r>
            <a:r>
              <a:rPr lang="en-US" i="1" dirty="0" smtClean="0">
                <a:effectLst/>
              </a:rPr>
              <a:t> We may be too focused on increasing self-esteem. … The problem isn</a:t>
            </a:r>
            <a:r>
              <a:rPr lang="fr-FR" i="1" dirty="0" smtClean="0">
                <a:effectLst/>
              </a:rPr>
              <a:t>'</a:t>
            </a:r>
            <a:r>
              <a:rPr lang="en-US" i="1" dirty="0" smtClean="0">
                <a:effectLst/>
              </a:rPr>
              <a:t>t with having high self-esteem; it</a:t>
            </a:r>
            <a:r>
              <a:rPr lang="fr-FR" i="1" dirty="0" smtClean="0">
                <a:effectLst/>
              </a:rPr>
              <a:t>'</a:t>
            </a:r>
            <a:r>
              <a:rPr lang="en-US" i="1" dirty="0" smtClean="0">
                <a:effectLst/>
              </a:rPr>
              <a:t>s how much people are driven to boost their self-esteem. </a:t>
            </a:r>
            <a:r>
              <a:rPr lang="en-US" b="1" i="1" u="sng" dirty="0" smtClean="0">
                <a:effectLst/>
              </a:rPr>
              <a:t>When people highly value self-esteem, they may avoid doing things such as acknowledging a wrong they did.</a:t>
            </a:r>
            <a:r>
              <a:rPr lang="en-US" i="1" dirty="0" smtClean="0">
                <a:effectLst/>
              </a:rPr>
              <a:t>"</a:t>
            </a:r>
            <a:r>
              <a:rPr lang="en-US" dirty="0" smtClean="0"/>
              <a:t/>
            </a:r>
            <a:br>
              <a:rPr lang="en-US" dirty="0" smtClean="0"/>
            </a:br>
            <a:r>
              <a:rPr lang="en-US" dirty="0" smtClean="0"/>
              <a:t/>
            </a:r>
            <a:br>
              <a:rPr lang="en-US" dirty="0" smtClean="0"/>
            </a:br>
            <a:r>
              <a:rPr lang="en-US" sz="1200" kern="1200" dirty="0" smtClean="0">
                <a:solidFill>
                  <a:srgbClr val="000000"/>
                </a:solidFill>
                <a:effectLst/>
                <a:latin typeface="Times New Roman" pitchFamily="16" charset="0"/>
                <a:ea typeface="ＭＳ Ｐゴシック" charset="-128"/>
                <a:cs typeface="ＭＳ Ｐゴシック" charset="-128"/>
              </a:rPr>
              <a:t>The Bible also says that those who are good in their own eyes 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have a realistic view of their own sins or needs (</a:t>
            </a:r>
            <a:r>
              <a:rPr lang="en-US" sz="1200" kern="1200" dirty="0" smtClean="0">
                <a:solidFill>
                  <a:srgbClr val="000000"/>
                </a:solidFill>
                <a:effectLst/>
                <a:latin typeface="Times New Roman" pitchFamily="16" charset="0"/>
                <a:ea typeface="ＭＳ Ｐゴシック" charset="-128"/>
                <a:cs typeface="ＭＳ Ｐゴシック" charset="-128"/>
                <a:hlinkClick r:id="rId9"/>
              </a:rPr>
              <a:t>Luke 18:9-14</a:t>
            </a:r>
            <a:r>
              <a:rPr lang="en-US" sz="1200" kern="1200" dirty="0" smtClean="0">
                <a:solidFill>
                  <a:srgbClr val="000000"/>
                </a:solidFill>
                <a:effectLst/>
                <a:latin typeface="Times New Roman" pitchFamily="16" charset="0"/>
                <a:ea typeface="ＭＳ Ｐゴシック" charset="-128"/>
                <a:cs typeface="ＭＳ Ｐゴシック" charset="-128"/>
              </a:rPr>
              <a:t>).</a:t>
            </a:r>
            <a:r>
              <a:rPr lang="en-US" dirty="0" smtClean="0"/>
              <a:t> </a:t>
            </a:r>
            <a:br>
              <a:rPr lang="en-US" dirty="0" smtClean="0"/>
            </a:br>
            <a:r>
              <a:rPr lang="en-US" u="sng" dirty="0" smtClean="0">
                <a:effectLst/>
                <a:hlinkClick r:id="rId10"/>
              </a:rPr>
              <a:t>2. Does High Self-Esteem Cause Better Performance, Interpersonal Success, Happiness, or Healthier Lifestyles?</a:t>
            </a:r>
            <a:r>
              <a:rPr lang="en-US" dirty="0" smtClean="0"/>
              <a:t> </a:t>
            </a:r>
            <a:br>
              <a:rPr lang="en-US" dirty="0" smtClean="0"/>
            </a:br>
            <a:r>
              <a:rPr lang="en-US" u="sng" dirty="0" smtClean="0">
                <a:effectLst/>
              </a:rPr>
              <a:t>by Roy F. </a:t>
            </a:r>
            <a:r>
              <a:rPr lang="en-US" u="sng" dirty="0" err="1" smtClean="0">
                <a:effectLst/>
              </a:rPr>
              <a:t>Baumeister</a:t>
            </a:r>
            <a:r>
              <a:rPr lang="en-US" u="sng" dirty="0" smtClean="0">
                <a:effectLst/>
              </a:rPr>
              <a:t>, Florida State University; Jennifer D. Campbell, University of British Columbia; Joachim I. Krueger, Brown University; Kathleen D. </a:t>
            </a:r>
            <a:r>
              <a:rPr lang="en-US" u="sng" dirty="0" err="1" smtClean="0">
                <a:effectLst/>
              </a:rPr>
              <a:t>Vohs</a:t>
            </a:r>
            <a:r>
              <a:rPr lang="en-US" u="sng" dirty="0" smtClean="0">
                <a:effectLst/>
              </a:rPr>
              <a:t>, University of Utah</a:t>
            </a:r>
            <a:r>
              <a:rPr lang="en-US" dirty="0" smtClean="0"/>
              <a:t/>
            </a:r>
            <a:br>
              <a:rPr lang="en-US" dirty="0" smtClean="0"/>
            </a:br>
            <a:r>
              <a:rPr lang="en-US" dirty="0" smtClean="0"/>
              <a:t/>
            </a:r>
            <a:br>
              <a:rPr lang="en-US" dirty="0" smtClean="0"/>
            </a:br>
            <a:endParaRPr lang="en-US" dirty="0" smtClean="0">
              <a:effectLst/>
            </a:endParaRPr>
          </a:p>
          <a:p>
            <a:r>
              <a:rPr lang="en-US" i="1" dirty="0" smtClean="0">
                <a:effectLst/>
              </a:rPr>
              <a:t>"Popular wisdom in the age of self-esteem holds that loving oneself is a prerequisite for loving others ... Efforts to boost self-esteem in schools, homes, and elsewhere would be well justiﬁed if they resulted in signiﬁcant improvements in how people got along with one another. </a:t>
            </a:r>
            <a:r>
              <a:rPr lang="en-US" b="1" i="1" u="sng" dirty="0" smtClean="0">
                <a:effectLst/>
              </a:rPr>
              <a:t>The evidence suggests that the superior social skills and interpersonal successes of people with high self-esteem exist mainly in their own minds.</a:t>
            </a:r>
            <a:r>
              <a:rPr lang="en-US" i="1" dirty="0" smtClean="0">
                <a:effectLst/>
              </a:rPr>
              <a:t> People with high self-esteem claim to be more popular and socially skilled than others, but objective measures generally fail to conﬁrm this and in some cases point in the opposite direction..."</a:t>
            </a:r>
            <a:r>
              <a:rPr lang="en-US" dirty="0" smtClean="0"/>
              <a:t/>
            </a:r>
            <a:br>
              <a:rPr lang="en-US" dirty="0" smtClean="0"/>
            </a:br>
            <a:r>
              <a:rPr lang="en-US" dirty="0" smtClean="0"/>
              <a:t/>
            </a:r>
            <a:br>
              <a:rPr lang="en-US" dirty="0" smtClean="0"/>
            </a:br>
            <a:endParaRPr lang="en-US" dirty="0" smtClean="0">
              <a:effectLst/>
            </a:endParaRPr>
          </a:p>
          <a:p>
            <a:r>
              <a:rPr lang="en-US" b="1" i="1" u="sng" dirty="0" smtClean="0">
                <a:effectLst/>
              </a:rPr>
              <a:t>"Always praising and never criticizing may feel good to everyone concerned, but the data we have reviewed do not show that such an approach will produce desirable outcomes</a:t>
            </a:r>
            <a:r>
              <a:rPr lang="en-US" i="1" dirty="0" smtClean="0">
                <a:effectLst/>
              </a:rPr>
              <a:t>...Using self-esteem as a reward rather than an entitlement seems most appropriate to us. To be sure, there may still be a place for unconditional positive regard, such as when a parent shows love for a child independent of achievement. But when achievement or virtue is involved, self-esteem should be conditional upon it. </a:t>
            </a:r>
            <a:r>
              <a:rPr lang="en-US" b="1" i="1" u="sng" dirty="0" smtClean="0">
                <a:effectLst/>
              </a:rPr>
              <a:t>A favorable view of self should be promoted on the basis of performing well and behaving morally. By the same token, we think it appropriate and even essential to criticize harmful or unethical behavior and lazy or deﬁcient performance, without worrying that someone</a:t>
            </a:r>
            <a:r>
              <a:rPr lang="fr-FR" b="1" i="1" u="sng" dirty="0" smtClean="0">
                <a:effectLst/>
              </a:rPr>
              <a:t>'</a:t>
            </a:r>
            <a:r>
              <a:rPr lang="en-US" b="1" i="1" u="sng" dirty="0" smtClean="0">
                <a:effectLst/>
              </a:rPr>
              <a:t>s self-esteem might be reduced." </a:t>
            </a:r>
            <a:r>
              <a:rPr lang="en-US" dirty="0" smtClean="0"/>
              <a:t/>
            </a:r>
            <a:br>
              <a:rPr lang="en-US" dirty="0" smtClean="0"/>
            </a:br>
            <a:r>
              <a:rPr lang="en-US" sz="1200" kern="1200" dirty="0" smtClean="0">
                <a:solidFill>
                  <a:srgbClr val="000000"/>
                </a:solidFill>
                <a:effectLst/>
                <a:latin typeface="Times New Roman" pitchFamily="16" charset="0"/>
                <a:ea typeface="ＭＳ Ｐゴシック" charset="-128"/>
                <a:cs typeface="ＭＳ Ｐゴシック" charset="-128"/>
              </a:rPr>
              <a:t>Constructive criticism and strong rebukes are a part of love. Lest we doubt that, look at the words of Jesus to his disciples whom He loved (</a:t>
            </a:r>
            <a:r>
              <a:rPr lang="en-US" sz="1200" kern="1200" dirty="0" smtClean="0">
                <a:solidFill>
                  <a:srgbClr val="000000"/>
                </a:solidFill>
                <a:effectLst/>
                <a:latin typeface="Times New Roman" pitchFamily="16" charset="0"/>
                <a:ea typeface="ＭＳ Ｐゴシック" charset="-128"/>
                <a:cs typeface="ＭＳ Ｐゴシック" charset="-128"/>
                <a:hlinkClick r:id="rId11"/>
              </a:rPr>
              <a:t>Mark 8:33</a:t>
            </a:r>
            <a:r>
              <a:rPr lang="en-US" sz="1200" kern="1200" dirty="0" smtClean="0">
                <a:solidFill>
                  <a:srgbClr val="000000"/>
                </a:solidFill>
                <a:effectLst/>
                <a:latin typeface="Times New Roman" pitchFamily="16" charset="0"/>
                <a:ea typeface="ＭＳ Ｐゴシック" charset="-128"/>
                <a:cs typeface="ＭＳ Ｐゴシック" charset="-128"/>
              </a:rPr>
              <a:t>). </a:t>
            </a:r>
            <a:r>
              <a:rPr lang="en-US" b="1" i="1" dirty="0" smtClean="0">
                <a:effectLst/>
              </a:rPr>
              <a:t/>
            </a:r>
            <a:br>
              <a:rPr lang="en-US" b="1" i="1" dirty="0" smtClean="0">
                <a:effectLst/>
              </a:rPr>
            </a:br>
            <a:endParaRPr lang="en-US" dirty="0" smtClean="0">
              <a:effectLst/>
            </a:endParaRPr>
          </a:p>
          <a:p>
            <a:r>
              <a:rPr lang="en-US" i="1" dirty="0" smtClean="0">
                <a:effectLst/>
              </a:rPr>
              <a:t>"The praise-only regimen of the self-esteem movement is ultimately no more effective for learning than the criticism-only regimen of the previous era... </a:t>
            </a:r>
            <a:r>
              <a:rPr lang="en-US" b="1" i="1" u="sng" dirty="0" smtClean="0">
                <a:effectLst/>
              </a:rPr>
              <a:t>Praising all the children just for being themselves, in contrast, simply devalues praise and confuses the young people as to what the legitimate standards are.</a:t>
            </a:r>
            <a:r>
              <a:rPr lang="en-US" i="1" dirty="0" smtClean="0">
                <a:effectLst/>
              </a:rPr>
              <a:t> In the long run, if such indiscriminate praise has any effect on self-esteem, it seems more likely to contribute to narcissism or other forms of inﬂated self-esteem than to the kind of self-esteem."</a:t>
            </a:r>
            <a:r>
              <a:rPr lang="en-US" dirty="0" smtClean="0"/>
              <a:t/>
            </a:r>
            <a:br>
              <a:rPr lang="en-US" dirty="0" smtClean="0"/>
            </a:br>
            <a:r>
              <a:rPr lang="en-US" sz="1200" kern="1200" dirty="0" smtClean="0">
                <a:solidFill>
                  <a:srgbClr val="000000"/>
                </a:solidFill>
                <a:effectLst/>
                <a:latin typeface="Times New Roman" pitchFamily="16" charset="0"/>
                <a:ea typeface="ＭＳ Ｐゴシック" charset="-128"/>
                <a:cs typeface="ＭＳ Ｐゴシック" charset="-128"/>
              </a:rPr>
              <a:t>Jesus said we should expect no special praise for doing what we are supposed to do (</a:t>
            </a:r>
            <a:r>
              <a:rPr lang="en-US" sz="1200" kern="1200" dirty="0" smtClean="0">
                <a:solidFill>
                  <a:srgbClr val="000000"/>
                </a:solidFill>
                <a:effectLst/>
                <a:latin typeface="Times New Roman" pitchFamily="16" charset="0"/>
                <a:ea typeface="ＭＳ Ｐゴシック" charset="-128"/>
                <a:cs typeface="ＭＳ Ｐゴシック" charset="-128"/>
                <a:hlinkClick r:id="rId12"/>
              </a:rPr>
              <a:t>Luke 17:7-10</a:t>
            </a:r>
            <a:r>
              <a:rPr lang="en-US" sz="1200" kern="1200" dirty="0" smtClean="0">
                <a:solidFill>
                  <a:srgbClr val="000000"/>
                </a:solidFill>
                <a:effectLst/>
                <a:latin typeface="Times New Roman" pitchFamily="16" charset="0"/>
                <a:ea typeface="ＭＳ Ｐゴシック" charset="-128"/>
                <a:cs typeface="ＭＳ Ｐゴシック" charset="-128"/>
              </a:rPr>
              <a:t>).</a:t>
            </a:r>
            <a:r>
              <a:rPr lang="en-US" dirty="0" smtClean="0"/>
              <a:t> </a:t>
            </a:r>
            <a:r>
              <a:rPr lang="en-US" u="sng" dirty="0" smtClean="0">
                <a:effectLst/>
                <a:hlinkClick r:id="rId13"/>
              </a:rPr>
              <a:t>3.The Trouble With Self-Esteem</a:t>
            </a:r>
            <a:r>
              <a:rPr lang="en-US" dirty="0" smtClean="0"/>
              <a:t/>
            </a:r>
            <a:br>
              <a:rPr lang="en-US" dirty="0" smtClean="0"/>
            </a:br>
            <a:r>
              <a:rPr lang="en-US" u="sng" dirty="0" smtClean="0">
                <a:effectLst/>
              </a:rPr>
              <a:t>Lauren Slater, NY Times</a:t>
            </a:r>
            <a:r>
              <a:rPr lang="en-US" dirty="0" smtClean="0"/>
              <a:t/>
            </a:r>
            <a:br>
              <a:rPr lang="en-US" dirty="0" smtClean="0"/>
            </a:br>
            <a:r>
              <a:rPr lang="en-US" dirty="0" smtClean="0"/>
              <a:t/>
            </a:r>
            <a:br>
              <a:rPr lang="en-US" dirty="0" smtClean="0"/>
            </a:br>
            <a:r>
              <a:rPr lang="en-US" i="1" dirty="0" smtClean="0">
                <a:effectLst/>
              </a:rPr>
              <a:t>"Last year alone there were three withering studies of self-esteem released in the United States, all of which had the same central message: </a:t>
            </a:r>
            <a:r>
              <a:rPr lang="en-US" b="1" i="1" u="sng" dirty="0" smtClean="0">
                <a:effectLst/>
              </a:rPr>
              <a:t>people with high self-esteem pose a greater threat to those around them than people with low self-esteem and feeling bad about yourself is not the cause of our country</a:t>
            </a:r>
            <a:r>
              <a:rPr lang="fr-FR" b="1" i="1" u="sng" dirty="0" smtClean="0">
                <a:effectLst/>
              </a:rPr>
              <a:t>'</a:t>
            </a:r>
            <a:r>
              <a:rPr lang="en-US" b="1" i="1" u="sng" dirty="0" smtClean="0">
                <a:effectLst/>
              </a:rPr>
              <a:t>s biggest, most expensive social problems</a:t>
            </a:r>
            <a:r>
              <a:rPr lang="en-US" i="1" dirty="0" smtClean="0">
                <a:effectLst/>
              </a:rPr>
              <a:t>. ... Shifting a paradigm is never easy. More than 2,000 books offering the attainment of self-esteem have been published; educational programs in schools designed to cultivate self-esteem continue to proliferate, as do rehabilitation programs... Self-esteem, as a construct, as a quasi religion, is woven into a tradition that both defines and confines us as Americans... </a:t>
            </a:r>
            <a:r>
              <a:rPr lang="en-US" b="1" i="1" u="sng" dirty="0" smtClean="0">
                <a:effectLst/>
              </a:rPr>
              <a:t>Perhaps, as these researchers are saying, pride really is dangerous, and too few of us know how to be humble...</a:t>
            </a:r>
            <a:r>
              <a:rPr lang="en-US" b="1" i="1" dirty="0" smtClean="0">
                <a:effectLst/>
              </a:rPr>
              <a:t> </a:t>
            </a:r>
            <a:r>
              <a:rPr lang="en-US" i="1" dirty="0" smtClean="0">
                <a:effectLst/>
              </a:rPr>
              <a:t>psychology and psychiatry are predicated upon the notion of the self, and its enhancement is the primary purpose of treatment... </a:t>
            </a:r>
            <a:r>
              <a:rPr lang="en-US" b="1" i="1" u="sng" dirty="0" smtClean="0">
                <a:effectLst/>
              </a:rPr>
              <a:t>Maybe self-control should replace self-esteem as a primary peg to reach for."</a:t>
            </a:r>
            <a:r>
              <a:rPr lang="en-US" dirty="0" smtClean="0"/>
              <a:t/>
            </a:r>
            <a:br>
              <a:rPr lang="en-US" dirty="0" smtClean="0"/>
            </a:br>
            <a:r>
              <a:rPr lang="en-US" dirty="0" smtClean="0"/>
              <a:t/>
            </a:r>
            <a:br>
              <a:rPr lang="en-US" dirty="0" smtClean="0"/>
            </a:br>
            <a:endParaRPr lang="en-US" dirty="0" smtClean="0">
              <a:effectLst/>
            </a:endParaRPr>
          </a:p>
          <a:p>
            <a:r>
              <a:rPr lang="en-US" dirty="0" smtClean="0"/>
              <a:t/>
            </a:r>
            <a:br>
              <a:rPr lang="en-US" dirty="0" smtClean="0"/>
            </a:br>
            <a:r>
              <a:rPr lang="en-US" dirty="0" smtClean="0"/>
              <a:t/>
            </a:r>
            <a:br>
              <a:rPr lang="en-US" dirty="0" smtClean="0"/>
            </a:br>
            <a:r>
              <a:rPr lang="en-US" dirty="0" smtClean="0">
                <a:effectLst/>
              </a:rPr>
              <a:t>There are many secular authorities who are still singing the praises of high self-esteem. They may even have "evidence" to back up their claims (studies can be based on poor research methods). So who should we believe? I believe we should trust the Bible first and then those authorities (like the ones above) who agree with what Bible teaches. </a:t>
            </a:r>
            <a:r>
              <a:rPr lang="en-US" dirty="0" smtClean="0"/>
              <a:t/>
            </a:r>
            <a:br>
              <a:rPr lang="en-US" dirty="0" smtClean="0"/>
            </a:br>
            <a:r>
              <a:rPr lang="en-US" dirty="0" smtClean="0"/>
              <a:t/>
            </a:r>
            <a:br>
              <a:rPr lang="en-US" dirty="0" smtClean="0"/>
            </a:br>
            <a:r>
              <a:rPr lang="en-US" dirty="0" smtClean="0">
                <a:effectLst/>
              </a:rPr>
              <a:t>Praising people for everything and for nothing makes them arrogant and addicted to the praise of men.</a:t>
            </a:r>
            <a:r>
              <a:rPr lang="en-US" dirty="0" smtClean="0"/>
              <a:t/>
            </a:r>
            <a:br>
              <a:rPr lang="en-US" dirty="0" smtClean="0"/>
            </a:br>
            <a:r>
              <a:rPr lang="en-US" dirty="0" smtClean="0">
                <a:effectLst/>
              </a:rPr>
              <a:t/>
            </a:r>
            <a:br>
              <a:rPr lang="en-US" dirty="0" smtClean="0">
                <a:effectLst/>
              </a:rPr>
            </a:br>
            <a:r>
              <a:rPr lang="en-US" dirty="0" smtClean="0">
                <a:effectLst/>
              </a:rPr>
              <a:t>Let</a:t>
            </a:r>
            <a:r>
              <a:rPr lang="fr-FR" dirty="0" smtClean="0">
                <a:effectLst/>
              </a:rPr>
              <a:t>'</a:t>
            </a:r>
            <a:r>
              <a:rPr lang="en-US" dirty="0" smtClean="0">
                <a:effectLst/>
              </a:rPr>
              <a:t>s treat children as the Bible commands, neither expecting too much of them nor too little. We should love them always, punishing them when they</a:t>
            </a:r>
            <a:r>
              <a:rPr lang="fr-FR" dirty="0" smtClean="0">
                <a:effectLst/>
              </a:rPr>
              <a:t>'</a:t>
            </a:r>
            <a:r>
              <a:rPr lang="en-US" dirty="0" smtClean="0">
                <a:effectLst/>
              </a:rPr>
              <a:t>re bad and praising them when they do something exceptional. </a:t>
            </a:r>
            <a:r>
              <a:rPr lang="en-US" dirty="0" smtClean="0"/>
              <a:t/>
            </a:r>
            <a:br>
              <a:rPr lang="en-US" dirty="0" smtClean="0"/>
            </a:br>
            <a:r>
              <a:rPr lang="en-US" dirty="0" smtClean="0"/>
              <a:t/>
            </a:r>
            <a:br>
              <a:rPr lang="en-US" dirty="0" smtClean="0"/>
            </a:br>
            <a:endParaRPr lang="en-US" dirty="0" smtClean="0">
              <a:effectLst/>
            </a:endParaRPr>
          </a:p>
          <a:p>
            <a:r>
              <a:rPr lang="en-US" dirty="0" smtClean="0">
                <a:effectLst/>
              </a:rPr>
              <a:t>I would love to have your feedback on this series. Has it helped you reject some self-esteem teachings you previously accepted? Has it been helpful? Do you still have questions? Please leave a comment and let me know about this or any of the other posts in this series. Thanks!  </a:t>
            </a:r>
            <a:r>
              <a:rPr lang="en-US" dirty="0" smtClean="0"/>
              <a:t/>
            </a:r>
            <a:br>
              <a:rPr lang="en-US" dirty="0" smtClean="0"/>
            </a:br>
            <a:r>
              <a:rPr lang="en-US" dirty="0" smtClean="0">
                <a:effectLst/>
              </a:rPr>
              <a:t/>
            </a:r>
            <a:br>
              <a:rPr lang="en-US" dirty="0" smtClean="0">
                <a:effectLst/>
              </a:rPr>
            </a:br>
            <a:r>
              <a:rPr lang="en-US" u="sng" dirty="0" smtClean="0">
                <a:effectLst/>
              </a:rPr>
              <a:t>The whole series:</a:t>
            </a:r>
            <a:r>
              <a:rPr lang="en-US" dirty="0" smtClean="0"/>
              <a:t/>
            </a:r>
            <a:br>
              <a:rPr lang="en-US" dirty="0" smtClean="0"/>
            </a:br>
            <a:r>
              <a:rPr lang="en-US" dirty="0" smtClean="0"/>
              <a:t>Part 1: </a:t>
            </a:r>
            <a:r>
              <a:rPr lang="en-US" dirty="0" smtClean="0">
                <a:hlinkClick r:id="rId14"/>
              </a:rPr>
              <a:t>The Dangers of Promoting High Self-Esteem</a:t>
            </a:r>
            <a:r>
              <a:rPr lang="en-US" dirty="0" smtClean="0"/>
              <a:t/>
            </a:r>
            <a:br>
              <a:rPr lang="en-US" dirty="0" smtClean="0"/>
            </a:br>
            <a:r>
              <a:rPr lang="en-US" dirty="0" smtClean="0"/>
              <a:t>Part 2: </a:t>
            </a:r>
            <a:r>
              <a:rPr lang="en-US" dirty="0" smtClean="0">
                <a:hlinkClick r:id="rId4"/>
              </a:rPr>
              <a:t>Self-Esteem</a:t>
            </a:r>
            <a:r>
              <a:rPr lang="fr-FR" dirty="0" smtClean="0">
                <a:hlinkClick r:id="rId4"/>
              </a:rPr>
              <a:t>'</a:t>
            </a:r>
            <a:r>
              <a:rPr lang="en-US" dirty="0" smtClean="0">
                <a:hlinkClick r:id="rId4"/>
              </a:rPr>
              <a:t>s Twisted Proverb</a:t>
            </a:r>
            <a:r>
              <a:rPr lang="en-US" dirty="0" smtClean="0"/>
              <a:t/>
            </a:r>
            <a:br>
              <a:rPr lang="en-US" dirty="0" smtClean="0"/>
            </a:br>
            <a:r>
              <a:rPr lang="en-US" dirty="0" smtClean="0"/>
              <a:t>Part 3: </a:t>
            </a:r>
            <a:r>
              <a:rPr lang="en-US" dirty="0" smtClean="0">
                <a:hlinkClick r:id="rId5"/>
              </a:rPr>
              <a:t>Self-Esteem</a:t>
            </a:r>
            <a:r>
              <a:rPr lang="fr-FR" dirty="0" smtClean="0">
                <a:hlinkClick r:id="rId5"/>
              </a:rPr>
              <a:t>'</a:t>
            </a:r>
            <a:r>
              <a:rPr lang="en-US" dirty="0" smtClean="0">
                <a:hlinkClick r:id="rId5"/>
              </a:rPr>
              <a:t>s Twisted Words of Christ</a:t>
            </a:r>
            <a:r>
              <a:rPr lang="en-US" dirty="0" smtClean="0"/>
              <a:t/>
            </a:r>
            <a:br>
              <a:rPr lang="en-US" dirty="0" smtClean="0"/>
            </a:br>
            <a:r>
              <a:rPr lang="en-US" dirty="0" smtClean="0"/>
              <a:t>Part 4: </a:t>
            </a:r>
            <a:r>
              <a:rPr lang="en-US" dirty="0" smtClean="0">
                <a:hlinkClick r:id="rId6"/>
              </a:rPr>
              <a:t>Self-Esteem</a:t>
            </a:r>
            <a:r>
              <a:rPr lang="fr-FR" dirty="0" smtClean="0">
                <a:hlinkClick r:id="rId6"/>
              </a:rPr>
              <a:t>'</a:t>
            </a:r>
            <a:r>
              <a:rPr lang="en-US" dirty="0" smtClean="0">
                <a:hlinkClick r:id="rId6"/>
              </a:rPr>
              <a:t>s Twisted Psalm</a:t>
            </a:r>
            <a:r>
              <a:rPr lang="en-US" dirty="0" smtClean="0"/>
              <a:t/>
            </a:r>
            <a:br>
              <a:rPr lang="en-US" dirty="0" smtClean="0"/>
            </a:br>
            <a:r>
              <a:rPr lang="en-US" dirty="0" smtClean="0"/>
              <a:t>Part 5: </a:t>
            </a:r>
            <a:r>
              <a:rPr lang="en-US" dirty="0" smtClean="0">
                <a:hlinkClick r:id="rId7"/>
              </a:rPr>
              <a:t>The Old Testament Refutes Self-Esteem Philosophy</a:t>
            </a:r>
            <a:r>
              <a:rPr lang="en-US" dirty="0" smtClean="0"/>
              <a:t/>
            </a:r>
            <a:br>
              <a:rPr lang="en-US" dirty="0" smtClean="0"/>
            </a:br>
            <a:r>
              <a:rPr lang="en-US" dirty="0" smtClean="0"/>
              <a:t>Part 6: </a:t>
            </a:r>
            <a:r>
              <a:rPr lang="en-US" dirty="0" smtClean="0">
                <a:hlinkClick r:id="rId3"/>
              </a:rPr>
              <a:t>Godly Nurture Does Not Promote High Self-Esteem</a:t>
            </a:r>
            <a:r>
              <a:rPr lang="en-US" dirty="0" smtClean="0"/>
              <a:t/>
            </a:r>
            <a:br>
              <a:rPr lang="en-US" dirty="0" smtClean="0"/>
            </a:br>
            <a:r>
              <a:rPr lang="en-US" dirty="0" smtClean="0"/>
              <a:t>Part 7: </a:t>
            </a:r>
            <a:r>
              <a:rPr lang="en-US" dirty="0" smtClean="0">
                <a:hlinkClick r:id="rId15"/>
              </a:rPr>
              <a:t>Secular Studies Agree with the Bible</a:t>
            </a:r>
            <a:r>
              <a:rPr lang="en-US" dirty="0" smtClean="0"/>
              <a:t/>
            </a:r>
            <a:br>
              <a:rPr lang="en-US" dirty="0" smtClean="0"/>
            </a:b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Why would God make life hard for his own people? The first reason he allows things to get bad is…</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The Bible often asks sensible questions—questions about God not making sense:</a:t>
            </a:r>
          </a:p>
          <a:p>
            <a:r>
              <a:rPr lang="en-US" dirty="0" smtClean="0"/>
              <a:t>• Why are wicked people so rich? Psalms 37 and 73 answer this.</a:t>
            </a:r>
          </a:p>
          <a:p>
            <a:r>
              <a:rPr lang="en-US" dirty="0" smtClean="0"/>
              <a:t>• Why does God use people who are even wickeder than us to discipline us? The book of Habakkuk answers this one.</a:t>
            </a:r>
          </a:p>
          <a:p>
            <a:r>
              <a:rPr lang="en-US" dirty="0" smtClean="0"/>
              <a:t>• Why do evil folks often live long but righteous people die young?  Ecclesiastes answers this.</a:t>
            </a:r>
          </a:p>
          <a:p>
            <a:r>
              <a:rPr lang="en-US" dirty="0" smtClean="0"/>
              <a:t>Today we</a:t>
            </a:r>
            <a:r>
              <a:rPr lang="fr-FR" dirty="0" smtClean="0"/>
              <a:t>'</a:t>
            </a:r>
            <a:r>
              <a:rPr lang="en-US" dirty="0" err="1" smtClean="0"/>
              <a:t>ll</a:t>
            </a:r>
            <a:r>
              <a:rPr lang="en-US" dirty="0" smtClean="0"/>
              <a:t> tackle another of these hard questions…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The Lord takes away the props that we lean upon so we lean on him.</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Proud men parading sin and oppressing others would bring disaster (3:2-15).</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46</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47</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effectLst/>
              </a:rPr>
              <a:t>Roman legionaries sacked the Temple during the Fall of Jerusalem in AD 70. </a:t>
            </a:r>
          </a:p>
          <a:p>
            <a:pPr>
              <a:defRPr/>
            </a:pPr>
            <a:r>
              <a:rPr lang="en-US" dirty="0" smtClean="0">
                <a:effectLst/>
                <a:cs typeface="+mn-cs"/>
              </a:rPr>
              <a:t>Jerusalem will fall yet again due to sin</a:t>
            </a:r>
            <a:r>
              <a:rPr lang="en-US" baseline="0" dirty="0" smtClean="0">
                <a:effectLst/>
                <a:cs typeface="+mn-cs"/>
              </a:rPr>
              <a:t> (Zech. 14:1).</a:t>
            </a:r>
            <a:endParaRPr lang="en-US" dirty="0"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Now</a:t>
            </a:r>
            <a:r>
              <a:rPr lang="en-US" baseline="0" dirty="0" smtClean="0"/>
              <a:t> you can even rent a Jezebel costume!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Jezebel (9th century BCE) was queen of Israel. We know that she was a princess of Phoenicia by birth</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smtClean="0"/>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Queen costumes on </a:t>
            </a:r>
            <a:r>
              <a:rPr lang="en-US" dirty="0" err="1" smtClean="0"/>
              <a:t>Pinterest</a:t>
            </a:r>
            <a:r>
              <a:rPr lang="en-US" dirty="0" smtClean="0"/>
              <a:t> | Queens, Eleanor Of Aquitaine </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https://</a:t>
            </a:r>
            <a:r>
              <a:rPr lang="en-US" dirty="0" err="1" smtClean="0"/>
              <a:t>www.pinterest.com</a:t>
            </a:r>
            <a:r>
              <a:rPr lang="en-US" dirty="0" smtClean="0"/>
              <a:t>/</a:t>
            </a:r>
            <a:r>
              <a:rPr lang="en-US" dirty="0" err="1" smtClean="0"/>
              <a:t>takehalloween</a:t>
            </a:r>
            <a:r>
              <a:rPr lang="en-US" dirty="0" smtClean="0"/>
              <a:t>/queen-costumes/</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Accessed 11 October 2015</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God also lovingly removes our sources of trust</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US" dirty="0" smtClean="0"/>
              <a:t>We trust our leaders (3:2-7), so God gives us bad ones—so we</a:t>
            </a:r>
            <a:r>
              <a:rPr lang="fr-FR" dirty="0" smtClean="0"/>
              <a:t>'</a:t>
            </a:r>
            <a:r>
              <a:rPr lang="en-US" dirty="0" err="1" smtClean="0"/>
              <a:t>ll</a:t>
            </a:r>
            <a:r>
              <a:rPr lang="en-US" dirty="0" smtClean="0"/>
              <a:t> trust him instead!</a:t>
            </a:r>
          </a:p>
          <a:p>
            <a:r>
              <a:rPr lang="en-US" dirty="0" smtClean="0"/>
              <a:t>We trust our own wisdom instead of his Word (3:8), so we also stagger and fall.</a:t>
            </a:r>
          </a:p>
          <a:p>
            <a:r>
              <a:rPr lang="en-US" dirty="0" smtClean="0"/>
              <a:t>We trust our senses as we parade our sexual sin like Sodom (3:9), and also bring disaster on ourselves.</a:t>
            </a:r>
          </a:p>
          <a:p>
            <a:r>
              <a:rPr lang="en-US" dirty="0" smtClean="0"/>
              <a:t>We trust our laws that allow us to crush people (3:15) even as Planned Parenthood crushes babies and sells their parts right now.</a:t>
            </a: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Why would God make life hard for his own people? The first reason he allows things to get bad is…</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Give God credit (He is Creator so there is no "self-made man").</a:t>
            </a:r>
          </a:p>
          <a:p>
            <a:r>
              <a:rPr lang="en-US" dirty="0" smtClean="0"/>
              <a:t>Give others credit (there is no "turtle climbing up the fencepost").</a:t>
            </a:r>
          </a:p>
          <a:p>
            <a:r>
              <a:rPr lang="en-US" dirty="0" smtClean="0"/>
              <a:t>Listen to others (Susan helped me to show humility).</a:t>
            </a:r>
          </a:p>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Give God credit (He is Creator so there is no "self-made man").</a:t>
            </a:r>
          </a:p>
          <a:p>
            <a:r>
              <a:rPr lang="en-US" dirty="0" smtClean="0"/>
              <a:t>Give others credit (there is no "turtle climbing up the fencepost").</a:t>
            </a:r>
          </a:p>
          <a:p>
            <a:r>
              <a:rPr lang="en-US" dirty="0" smtClean="0"/>
              <a:t>Listen to others (Susan helped me to show humility).</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God </a:t>
            </a:r>
            <a:r>
              <a:rPr lang="en-US" sz="1200" kern="1200" dirty="0" err="1" smtClean="0">
                <a:solidFill>
                  <a:srgbClr val="000000"/>
                </a:solidFill>
                <a:effectLst/>
                <a:latin typeface="Times New Roman" pitchFamily="16" charset="0"/>
                <a:ea typeface="ＭＳ Ｐゴシック" charset="-128"/>
                <a:cs typeface="ＭＳ Ｐゴシック" charset="-128"/>
              </a:rPr>
              <a:t>hasn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settled his books yet</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xfrm>
            <a:off x="3884613" y="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6</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6E5D597-1693-BE42-ABD6-690D25FBEBC3}" type="slidenum">
              <a:rPr lang="en-GB" sz="1200">
                <a:solidFill>
                  <a:srgbClr val="000000"/>
                </a:solidFill>
                <a:latin typeface="Calibri" charset="0"/>
                <a:sym typeface="Calibri"/>
              </a:rPr>
              <a:pPr algn="r" eaLnBrk="1" hangingPunct="1">
                <a:buClr>
                  <a:srgbClr val="000000"/>
                </a:buClr>
                <a:buSzPct val="100000"/>
                <a:buFont typeface="Calibri" charset="0"/>
                <a:buNone/>
              </a:pPr>
              <a:t>6</a:t>
            </a:fld>
            <a:endParaRPr lang="en-GB" sz="1200">
              <a:solidFill>
                <a:srgbClr val="000000"/>
              </a:solidFill>
              <a:latin typeface="Calibri" charset="0"/>
              <a:sym typeface="Calibri"/>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prstClr val="white"/>
              </a:solidFill>
              <a:sym typeface="Calibri"/>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r>
              <a:rPr lang="en-US" sz="1200" kern="1200" dirty="0" smtClean="0">
                <a:solidFill>
                  <a:srgbClr val="000000"/>
                </a:solidFill>
                <a:effectLst/>
                <a:latin typeface="Times New Roman" pitchFamily="16" charset="0"/>
                <a:ea typeface="ＭＳ Ｐゴシック" charset="-128"/>
                <a:cs typeface="ＭＳ Ｐゴシック" charset="-128"/>
              </a:rPr>
              <a:t>Things were bad in Judah and they were going to get worse</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The "court case against Israel" (Isa. 1) is followed by God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promise of blessing on Millennial Jerusalem (2:1-5).  Just after today</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text in 2:6–4:1 is another passage on Millennial Jerusalem (4:2-6), so today we look at the stuff in the middle</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pitchFamily="16" charset="0"/>
                <a:ea typeface="ＭＳ Ｐゴシック" charset="-128"/>
                <a:cs typeface="ＭＳ Ｐゴシック" charset="-128"/>
              </a:rPr>
              <a:t>The "court case against Israel" (Isa. 1) is followed by God</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promise of blessing on Millennial Jerusalem (2:1-5).  Just after today</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text in 2:6–4:1 is another passage on Millennial Jerusalem (4:2-6), so today we look at the stuff in the middle</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smtClean="0">
              <a:cs typeface="ＭＳ Ｐゴシック" charset="0"/>
            </a:endParaRP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44521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2838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73167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6764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40513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36320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194167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247880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830617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5948782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822431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052867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618799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116582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841441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97052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41524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10854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988554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9553161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64800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sym typeface="Calibri"/>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sym typeface="Calibri"/>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sym typeface="Calibri"/>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sym typeface="Calibri"/>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sym typeface="Calibri"/>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sym typeface="Calibri"/>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409713"/>
      </p:ext>
    </p:extLst>
  </p:cSld>
  <p:clrMapOvr>
    <a:masterClrMapping/>
  </p:clrMapOvr>
  <p:transition xmlns:p14="http://schemas.microsoft.com/office/powerpoint/2010/main">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233004"/>
      </p:ext>
    </p:extLst>
  </p:cSld>
  <p:clrMapOvr>
    <a:masterClrMapping/>
  </p:clrMapOvr>
  <p:transition xmlns:p14="http://schemas.microsoft.com/office/powerpoint/2010/main">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067541"/>
      </p:ext>
    </p:extLst>
  </p:cSld>
  <p:clrMapOvr>
    <a:masterClrMapping/>
  </p:clrMapOvr>
  <p:transition xmlns:p14="http://schemas.microsoft.com/office/powerpoint/2010/mai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914094"/>
      </p:ext>
    </p:extLst>
  </p:cSld>
  <p:clrMapOvr>
    <a:masterClrMapping/>
  </p:clrMapOvr>
  <p:transition xmlns:p14="http://schemas.microsoft.com/office/powerpoint/2010/mai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7811652"/>
      </p:ext>
    </p:extLst>
  </p:cSld>
  <p:clrMapOvr>
    <a:masterClrMapping/>
  </p:clrMapOvr>
  <p:transition xmlns:p14="http://schemas.microsoft.com/office/powerpoint/2010/mai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561621"/>
      </p:ext>
    </p:extLst>
  </p:cSld>
  <p:clrMapOvr>
    <a:masterClrMapping/>
  </p:clrMapOvr>
  <p:transition xmlns:p14="http://schemas.microsoft.com/office/powerpoint/2010/mai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4998407"/>
      </p:ext>
    </p:extLst>
  </p:cSld>
  <p:clrMapOvr>
    <a:masterClrMapping/>
  </p:clrMapOvr>
  <p:transition xmlns:p14="http://schemas.microsoft.com/office/powerpoint/2010/mai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54848"/>
      </p:ext>
    </p:extLst>
  </p:cSld>
  <p:clrMapOvr>
    <a:masterClrMapping/>
  </p:clrMapOvr>
  <p:transition xmlns:p14="http://schemas.microsoft.com/office/powerpoint/2010/mai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33338"/>
      </p:ext>
    </p:extLst>
  </p:cSld>
  <p:clrMapOvr>
    <a:masterClrMapping/>
  </p:clrMapOvr>
  <p:transition xmlns:p14="http://schemas.microsoft.com/office/powerpoint/2010/mai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72615"/>
      </p:ext>
    </p:extLst>
  </p:cSld>
  <p:clrMapOvr>
    <a:masterClrMapping/>
  </p:clrMapOvr>
  <p:transition xmlns:p14="http://schemas.microsoft.com/office/powerpoint/2010/mai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327202"/>
      </p:ext>
    </p:extLst>
  </p:cSld>
  <p:clrMapOvr>
    <a:masterClrMapping/>
  </p:clrMapOvr>
  <p:transition xmlns:p14="http://schemas.microsoft.com/office/powerpoint/2010/mai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6312969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5397409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1529188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17846321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891010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41549275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205919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9482631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810850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37048673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31315029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grpSp>
      <p:sp>
        <p:nvSpPr>
          <p:cNvPr id="1027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028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C6443F3-BC29-7341-A357-5499F5AB40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357185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43D2B6C5-B30F-8D4C-B0EB-BF59B6659B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03486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00A7704-5C09-0B48-BF79-AB0F0722F2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7948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F078C6A4-CC06-A947-B729-BAD496C1BD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70423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72F0E430-5136-D24A-B492-D69CC7C513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99472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7FC261A7-E9C6-7A49-83C3-6D30DD0A8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19283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C4429DED-40B8-4D46-B113-C44A834DAB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11893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BF6B43B-6E37-074B-9308-F25DBD9B0E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1219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2DAA57C-D05F-324C-928B-05029BB3C1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6065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25C7543A-25DE-ED49-BE8C-E9DEA31560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9320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ECE1A8-C4F1-BA49-A1CD-30E59D9FE9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2024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F21B18C-6F72-A440-85A3-973AF04727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30704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1778488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724584521"/>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54840141"/>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8058516"/>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63861372"/>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20420471"/>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93305243"/>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499627253"/>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5712712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99460767"/>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27529602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185431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2840595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4122394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5547711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2176696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1792402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3655657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10532596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2414493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7856319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344107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57918235"/>
      </p:ext>
    </p:extLst>
  </p:cSld>
  <p:clrMapOvr>
    <a:masterClrMapping/>
  </p:clrMapOvr>
  <p:transition xmlns:p14="http://schemas.microsoft.com/office/powerpoint/2010/mai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4260491712"/>
      </p:ext>
    </p:extLst>
  </p:cSld>
  <p:clrMapOvr>
    <a:masterClrMapping/>
  </p:clrMapOvr>
  <p:transition xmlns:p14="http://schemas.microsoft.com/office/powerpoint/2010/mai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765544844"/>
      </p:ext>
    </p:extLst>
  </p:cSld>
  <p:clrMapOvr>
    <a:masterClrMapping/>
  </p:clrMapOvr>
  <p:transition xmlns:p14="http://schemas.microsoft.com/office/powerpoint/2010/mai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277995963"/>
      </p:ext>
    </p:extLst>
  </p:cSld>
  <p:clrMapOvr>
    <a:masterClrMapping/>
  </p:clrMapOvr>
  <p:transition xmlns:p14="http://schemas.microsoft.com/office/powerpoint/2010/mai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992776927"/>
      </p:ext>
    </p:extLst>
  </p:cSld>
  <p:clrMapOvr>
    <a:masterClrMapping/>
  </p:clrMapOvr>
  <p:transition xmlns:p14="http://schemas.microsoft.com/office/powerpoint/2010/mai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2123616768"/>
      </p:ext>
    </p:extLst>
  </p:cSld>
  <p:clrMapOvr>
    <a:masterClrMapping/>
  </p:clrMapOvr>
  <p:transition xmlns:p14="http://schemas.microsoft.com/office/powerpoint/2010/mai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47298891"/>
      </p:ext>
    </p:extLst>
  </p:cSld>
  <p:clrMapOvr>
    <a:masterClrMapping/>
  </p:clrMapOvr>
  <p:transition xmlns:p14="http://schemas.microsoft.com/office/powerpoint/2010/mai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07246154"/>
      </p:ext>
    </p:extLst>
  </p:cSld>
  <p:clrMapOvr>
    <a:masterClrMapping/>
  </p:clrMapOvr>
  <p:transition xmlns:p14="http://schemas.microsoft.com/office/powerpoint/2010/mai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620605884"/>
      </p:ext>
    </p:extLst>
  </p:cSld>
  <p:clrMapOvr>
    <a:masterClrMapping/>
  </p:clrMapOvr>
  <p:transition xmlns:p14="http://schemas.microsoft.com/office/powerpoint/2010/mai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3072206552"/>
      </p:ext>
    </p:extLst>
  </p:cSld>
  <p:clrMapOvr>
    <a:masterClrMapping/>
  </p:clrMapOvr>
  <p:transition xmlns:p14="http://schemas.microsoft.com/office/powerpoint/2010/mai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2676257814"/>
      </p:ext>
    </p:extLst>
  </p:cSld>
  <p:clrMapOvr>
    <a:masterClrMapping/>
  </p:clrMapOvr>
  <p:transition xmlns:p14="http://schemas.microsoft.com/office/powerpoint/2010/mai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893188128"/>
      </p:ext>
    </p:extLst>
  </p:cSld>
  <p:clrMapOvr>
    <a:masterClrMapping/>
  </p:clrMapOvr>
  <p:transition xmlns:p14="http://schemas.microsoft.com/office/powerpoint/2010/mai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93295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27164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7327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6059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66193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56641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71255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7364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slideLayout" Target="../slideLayouts/slideLayout116.xml"/><Relationship Id="rId14" Type="http://schemas.openxmlformats.org/officeDocument/2006/relationships/slideLayout" Target="../slideLayouts/slideLayout117.xml"/><Relationship Id="rId15" Type="http://schemas.openxmlformats.org/officeDocument/2006/relationships/slideLayout" Target="../slideLayouts/slideLayout118.xml"/><Relationship Id="rId16" Type="http://schemas.openxmlformats.org/officeDocument/2006/relationships/slideLayout" Target="../slideLayouts/slideLayout119.xml"/><Relationship Id="rId17"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theme" Target="../theme/theme11.xml"/><Relationship Id="rId13" Type="http://schemas.openxmlformats.org/officeDocument/2006/relationships/image" Target="../media/image4.png"/><Relationship Id="rId14" Type="http://schemas.openxmlformats.org/officeDocument/2006/relationships/image" Target="../media/image5.png"/><Relationship Id="rId15" Type="http://schemas.openxmlformats.org/officeDocument/2006/relationships/image" Target="../media/image6.png"/><Relationship Id="rId16" Type="http://schemas.openxmlformats.org/officeDocument/2006/relationships/image" Target="../media/image7.png"/><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1.xml"/><Relationship Id="rId12" Type="http://schemas.openxmlformats.org/officeDocument/2006/relationships/theme" Target="../theme/theme12.xml"/><Relationship Id="rId1" Type="http://schemas.openxmlformats.org/officeDocument/2006/relationships/slideLayout" Target="../slideLayouts/slideLayout131.xml"/><Relationship Id="rId2" Type="http://schemas.openxmlformats.org/officeDocument/2006/relationships/slideLayout" Target="../slideLayouts/slideLayout132.xml"/><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theme" Target="../theme/theme13.xml"/><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4.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theme" Target="../theme/theme9.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defTabSz="914400">
              <a:defRPr/>
            </a:pPr>
            <a:endParaRPr lang="en-GB">
              <a:solidFill>
                <a:srgbClr val="000000"/>
              </a:solidFill>
              <a:sym typeface="Calibri"/>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defTabSz="914400">
              <a:defRPr/>
            </a:pPr>
            <a:endParaRPr lang="en-GB">
              <a:solidFill>
                <a:srgbClr val="000000"/>
              </a:solidFill>
              <a:sym typeface="Calibri"/>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a:defRPr/>
            </a:pPr>
            <a:fld id="{1D540565-FA80-1D44-ADF1-EB323DAD15AA}" type="slidenum">
              <a:rPr lang="en-GB">
                <a:solidFill>
                  <a:srgbClr val="000000"/>
                </a:solidFill>
                <a:sym typeface="Calibri"/>
              </a:rPr>
              <a:pPr defTabSz="914400">
                <a:defRPr/>
              </a:pPr>
              <a:t>‹#›</a:t>
            </a:fld>
            <a:endParaRPr lang="en-GB">
              <a:solidFill>
                <a:srgbClr val="000000"/>
              </a:solidFill>
              <a:sym typeface="Calibri"/>
            </a:endParaRPr>
          </a:p>
        </p:txBody>
      </p:sp>
    </p:spTree>
    <p:extLst>
      <p:ext uri="{BB962C8B-B14F-4D97-AF65-F5344CB8AC3E}">
        <p14:creationId xmlns:p14="http://schemas.microsoft.com/office/powerpoint/2010/main" val="1801651539"/>
      </p:ext>
    </p:extLst>
  </p:cSld>
  <p:clrMap bg1="lt1" tx1="dk1" bg2="lt2" tx2="dk2" accent1="accent1" accent2="accent2" accent3="accent3" accent4="accent4" accent5="accent5" accent6="accent6" hlink="hlink" folHlink="folHlink"/>
  <p:sldLayoutIdLst>
    <p:sldLayoutId id="2147500993" r:id="rId1"/>
    <p:sldLayoutId id="2147500994" r:id="rId2"/>
    <p:sldLayoutId id="2147500995" r:id="rId3"/>
    <p:sldLayoutId id="2147500996" r:id="rId4"/>
    <p:sldLayoutId id="2147500997" r:id="rId5"/>
    <p:sldLayoutId id="2147500998" r:id="rId6"/>
    <p:sldLayoutId id="2147500999" r:id="rId7"/>
    <p:sldLayoutId id="2147501000" r:id="rId8"/>
    <p:sldLayoutId id="2147501001" r:id="rId9"/>
    <p:sldLayoutId id="2147501002" r:id="rId10"/>
    <p:sldLayoutId id="2147501003" r:id="rId11"/>
    <p:sldLayoutId id="2147501004" r:id="rId12"/>
    <p:sldLayoutId id="2147501005" r:id="rId13"/>
    <p:sldLayoutId id="2147501006" r:id="rId14"/>
    <p:sldLayoutId id="2147501007" r:id="rId15"/>
    <p:sldLayoutId id="2147501008"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sym typeface="Calibri"/>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a:endParaRPr lang="en-US">
              <a:solidFill>
                <a:srgbClr val="000000"/>
              </a:solidFill>
              <a:latin typeface="Times New Roman" charset="0"/>
              <a:sym typeface="Calibri"/>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a:solidFill>
                <a:srgbClr val="000000"/>
              </a:solidFill>
              <a:latin typeface="Times New Roman" charset="0"/>
              <a:sym typeface="Calibri"/>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a:defRPr/>
            </a:pPr>
            <a:endParaRPr lang="en-US">
              <a:solidFill>
                <a:srgbClr val="000000"/>
              </a:solidFill>
              <a:latin typeface="Comic Sans MS"/>
              <a:sym typeface="Calibri"/>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a:defRPr/>
            </a:pPr>
            <a:endParaRPr lang="en-US">
              <a:solidFill>
                <a:srgbClr val="000000"/>
              </a:solidFill>
              <a:latin typeface="Comic Sans MS"/>
              <a:sym typeface="Calibri"/>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a:defRPr/>
            </a:pPr>
            <a:fld id="{25DA176D-4EF2-3640-B13A-D8B8863704DB}" type="slidenum">
              <a:rPr lang="en-US">
                <a:solidFill>
                  <a:srgbClr val="000000"/>
                </a:solidFill>
                <a:sym typeface="Calibri"/>
              </a:rPr>
              <a:pPr defTabSz="914400">
                <a:defRPr/>
              </a:pPr>
              <a:t>‹#›</a:t>
            </a:fld>
            <a:endParaRPr lang="en-US">
              <a:solidFill>
                <a:srgbClr val="000000"/>
              </a:solidFill>
              <a:sym typeface="Calibri"/>
            </a:endParaRPr>
          </a:p>
        </p:txBody>
      </p:sp>
    </p:spTree>
    <p:extLst>
      <p:ext uri="{BB962C8B-B14F-4D97-AF65-F5344CB8AC3E}">
        <p14:creationId xmlns:p14="http://schemas.microsoft.com/office/powerpoint/2010/main" val="1729853332"/>
      </p:ext>
    </p:extLst>
  </p:cSld>
  <p:clrMap bg1="lt1" tx1="dk1" bg2="lt2" tx2="dk2" accent1="accent1" accent2="accent2" accent3="accent3" accent4="accent4" accent5="accent5" accent6="accent6" hlink="hlink" folHlink="folHlink"/>
  <p:sldLayoutIdLst>
    <p:sldLayoutId id="2147501010" r:id="rId1"/>
    <p:sldLayoutId id="2147501011" r:id="rId2"/>
    <p:sldLayoutId id="2147501012" r:id="rId3"/>
    <p:sldLayoutId id="2147501013" r:id="rId4"/>
    <p:sldLayoutId id="2147501014" r:id="rId5"/>
    <p:sldLayoutId id="2147501015" r:id="rId6"/>
    <p:sldLayoutId id="2147501016" r:id="rId7"/>
    <p:sldLayoutId id="2147501017" r:id="rId8"/>
    <p:sldLayoutId id="2147501018" r:id="rId9"/>
    <p:sldLayoutId id="2147501019" r:id="rId10"/>
    <p:sldLayoutId id="2147501020" r:id="rId11"/>
  </p:sldLayoutIdLst>
  <p:transition xmlns:p14="http://schemas.microsoft.com/office/powerpoint/2010/mai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a:defRPr/>
            </a:pPr>
            <a:endParaRPr lang="en-US">
              <a:sym typeface="Calibri"/>
            </a:endParaRPr>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sym typeface="Calibri"/>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a:defRPr/>
            </a:pPr>
            <a:fld id="{8E244ADD-A01F-AF49-9722-CD49DBDA4128}" type="slidenum">
              <a:rPr lang="en-US">
                <a:sym typeface="Calibri"/>
              </a:rPr>
              <a:pPr>
                <a:defRPr/>
              </a:pPr>
              <a:t>‹#›</a:t>
            </a:fld>
            <a:endParaRPr lang="en-US">
              <a:sym typeface="Calibri"/>
            </a:endParaRPr>
          </a:p>
        </p:txBody>
      </p:sp>
    </p:spTree>
    <p:extLst>
      <p:ext uri="{BB962C8B-B14F-4D97-AF65-F5344CB8AC3E}">
        <p14:creationId xmlns:p14="http://schemas.microsoft.com/office/powerpoint/2010/main" val="2036469462"/>
      </p:ext>
    </p:extLst>
  </p:cSld>
  <p:clrMap bg1="lt1" tx1="dk1" bg2="lt2" tx2="dk2" accent1="accent1" accent2="accent2" accent3="accent3" accent4="accent4" accent5="accent5" accent6="accent6" hlink="hlink" folHlink="folHlink"/>
  <p:sldLayoutIdLst>
    <p:sldLayoutId id="2147501022" r:id="rId1"/>
    <p:sldLayoutId id="2147501023" r:id="rId2"/>
    <p:sldLayoutId id="2147501024" r:id="rId3"/>
    <p:sldLayoutId id="2147501025" r:id="rId4"/>
    <p:sldLayoutId id="2147501026" r:id="rId5"/>
    <p:sldLayoutId id="2147501027" r:id="rId6"/>
    <p:sldLayoutId id="2147501028" r:id="rId7"/>
    <p:sldLayoutId id="2147501029" r:id="rId8"/>
    <p:sldLayoutId id="2147501030" r:id="rId9"/>
    <p:sldLayoutId id="2147501031" r:id="rId10"/>
    <p:sldLayoutId id="214750103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921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2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2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2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3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4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4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4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4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4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4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4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4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4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4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5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sz="1800">
                <a:solidFill>
                  <a:srgbClr val="FFFFFF"/>
                </a:solidFill>
                <a:latin typeface="Tahoma" pitchFamily="-112" charset="-52"/>
              </a:endParaRPr>
            </a:p>
          </p:txBody>
        </p:sp>
        <p:sp>
          <p:nvSpPr>
            <p:cNvPr id="925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sp>
          <p:nvSpPr>
            <p:cNvPr id="925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Tahoma" pitchFamily="-112" charset="-52"/>
              </a:endParaRPr>
            </a:p>
          </p:txBody>
        </p:sp>
      </p:grpSp>
      <p:sp>
        <p:nvSpPr>
          <p:cNvPr id="925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5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5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12" charset="-52"/>
                <a:ea typeface="+mn-ea"/>
                <a:cs typeface="+mn-cs"/>
              </a:defRPr>
            </a:lvl1pPr>
          </a:lstStyle>
          <a:p>
            <a:pPr defTabSz="914400">
              <a:defRPr/>
            </a:pPr>
            <a:endParaRPr lang="en-US">
              <a:solidFill>
                <a:srgbClr val="FFFFFF"/>
              </a:solidFill>
            </a:endParaRPr>
          </a:p>
        </p:txBody>
      </p:sp>
      <p:sp>
        <p:nvSpPr>
          <p:cNvPr id="925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12" charset="-52"/>
                <a:ea typeface="+mn-ea"/>
                <a:cs typeface="+mn-cs"/>
              </a:defRPr>
            </a:lvl1pPr>
          </a:lstStyle>
          <a:p>
            <a:pPr defTabSz="914400">
              <a:defRPr/>
            </a:pPr>
            <a:endParaRPr lang="en-US">
              <a:solidFill>
                <a:srgbClr val="FFFFFF"/>
              </a:solidFill>
            </a:endParaRPr>
          </a:p>
        </p:txBody>
      </p:sp>
      <p:sp>
        <p:nvSpPr>
          <p:cNvPr id="925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a:defRPr/>
            </a:pPr>
            <a:fld id="{749C2A21-8596-9B44-B44C-7C5F4E429A0A}" type="slidenum">
              <a:rPr lang="en-US">
                <a:solidFill>
                  <a:srgbClr val="FFFFFF"/>
                </a:solidFill>
                <a:latin typeface="Tahoma" charset="0"/>
              </a:rPr>
              <a:pPr defTabSz="914400">
                <a:defRPr/>
              </a:pPr>
              <a:t>‹#›</a:t>
            </a:fld>
            <a:endParaRPr lang="en-US">
              <a:solidFill>
                <a:srgbClr val="FFFFFF"/>
              </a:solidFill>
              <a:latin typeface="Tahoma" charset="0"/>
            </a:endParaRPr>
          </a:p>
        </p:txBody>
      </p:sp>
    </p:spTree>
    <p:extLst>
      <p:ext uri="{BB962C8B-B14F-4D97-AF65-F5344CB8AC3E}">
        <p14:creationId xmlns:p14="http://schemas.microsoft.com/office/powerpoint/2010/main" val="3805680183"/>
      </p:ext>
    </p:extLst>
  </p:cSld>
  <p:clrMap bg1="dk2" tx1="lt1" bg2="dk1" tx2="lt2" accent1="accent1" accent2="accent2" accent3="accent3" accent4="accent4" accent5="accent5" accent6="accent6" hlink="hlink" folHlink="folHlink"/>
  <p:sldLayoutIdLst>
    <p:sldLayoutId id="2147501034" r:id="rId1"/>
    <p:sldLayoutId id="2147501035" r:id="rId2"/>
    <p:sldLayoutId id="2147501036" r:id="rId3"/>
    <p:sldLayoutId id="2147501037" r:id="rId4"/>
    <p:sldLayoutId id="2147501038" r:id="rId5"/>
    <p:sldLayoutId id="2147501039" r:id="rId6"/>
    <p:sldLayoutId id="2147501040" r:id="rId7"/>
    <p:sldLayoutId id="2147501041" r:id="rId8"/>
    <p:sldLayoutId id="2147501042" r:id="rId9"/>
    <p:sldLayoutId id="2147501043" r:id="rId10"/>
    <p:sldLayoutId id="2147501044" r:id="rId11"/>
    <p:sldLayoutId id="214750104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defRPr/>
            </a:pPr>
            <a:fld id="{61F442D0-A11F-2640-8129-5D1BEF7A3C1E}" type="slidenum">
              <a:rPr lang="en-US"/>
              <a:pPr defTabSz="914400">
                <a:defRPr/>
              </a:pPr>
              <a:t>‹#›</a:t>
            </a:fld>
            <a:endParaRPr lang="en-US"/>
          </a:p>
        </p:txBody>
      </p:sp>
    </p:spTree>
    <p:extLst>
      <p:ext uri="{BB962C8B-B14F-4D97-AF65-F5344CB8AC3E}">
        <p14:creationId xmlns:p14="http://schemas.microsoft.com/office/powerpoint/2010/main" val="1808770692"/>
      </p:ext>
    </p:extLst>
  </p:cSld>
  <p:clrMap bg1="dk2" tx1="lt1" bg2="dk1" tx2="lt2" accent1="accent1" accent2="accent2" accent3="accent3" accent4="accent4" accent5="accent5" accent6="accent6" hlink="hlink" folHlink="folHlink"/>
  <p:sldLayoutIdLst>
    <p:sldLayoutId id="2147501047" r:id="rId1"/>
    <p:sldLayoutId id="2147501048" r:id="rId2"/>
    <p:sldLayoutId id="2147501049" r:id="rId3"/>
    <p:sldLayoutId id="2147501050" r:id="rId4"/>
    <p:sldLayoutId id="2147501051" r:id="rId5"/>
    <p:sldLayoutId id="2147501052" r:id="rId6"/>
    <p:sldLayoutId id="2147501053" r:id="rId7"/>
    <p:sldLayoutId id="2147501054" r:id="rId8"/>
    <p:sldLayoutId id="2147501055" r:id="rId9"/>
    <p:sldLayoutId id="2147501056" r:id="rId10"/>
    <p:sldLayoutId id="2147501057"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solidFill>
                <a:srgbClr val="FFFFFF"/>
              </a:solidFill>
              <a:sym typeface="Calibri"/>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sym typeface="Calibri"/>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sym typeface="Calibri"/>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solidFill>
                <a:srgbClr val="FFFFFF"/>
              </a:solidFill>
              <a:sym typeface="Calibri"/>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sym typeface="Calibri"/>
              </a:rPr>
              <a:pPr>
                <a:defRPr/>
              </a:pPr>
              <a:t>‹#›</a:t>
            </a:fld>
            <a:endParaRPr lang="en-GB">
              <a:sym typeface="Calibri"/>
            </a:endParaRPr>
          </a:p>
        </p:txBody>
      </p:sp>
    </p:spTree>
    <p:extLst>
      <p:ext uri="{BB962C8B-B14F-4D97-AF65-F5344CB8AC3E}">
        <p14:creationId xmlns:p14="http://schemas.microsoft.com/office/powerpoint/2010/main" val="3014979808"/>
      </p:ext>
    </p:extLst>
  </p:cSld>
  <p:clrMap bg1="lt1" tx1="dk1" bg2="lt2" tx2="dk2" accent1="accent1" accent2="accent2" accent3="accent3" accent4="accent4" accent5="accent5" accent6="accent6" hlink="hlink" folHlink="folHlink"/>
  <p:sldLayoutIdLst>
    <p:sldLayoutId id="2147500955" r:id="rId1"/>
    <p:sldLayoutId id="2147500956" r:id="rId2"/>
    <p:sldLayoutId id="2147500957" r:id="rId3"/>
    <p:sldLayoutId id="2147500958" r:id="rId4"/>
    <p:sldLayoutId id="2147500959" r:id="rId5"/>
    <p:sldLayoutId id="2147500960" r:id="rId6"/>
    <p:sldLayoutId id="2147500961" r:id="rId7"/>
    <p:sldLayoutId id="2147500962" r:id="rId8"/>
    <p:sldLayoutId id="2147500963" r:id="rId9"/>
    <p:sldLayoutId id="2147500964" r:id="rId10"/>
    <p:sldLayoutId id="2147500965"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sym typeface="Calibri"/>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sym typeface="Calibri"/>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sym typeface="Calibri"/>
              </a:rPr>
              <a:pPr defTabSz="914400">
                <a:defRPr/>
              </a:pPr>
              <a:t>‹#›</a:t>
            </a:fld>
            <a:endParaRPr lang="en-US" altLang="zh-CN">
              <a:sym typeface="Calibri"/>
            </a:endParaRPr>
          </a:p>
        </p:txBody>
      </p:sp>
    </p:spTree>
    <p:extLst>
      <p:ext uri="{BB962C8B-B14F-4D97-AF65-F5344CB8AC3E}">
        <p14:creationId xmlns:p14="http://schemas.microsoft.com/office/powerpoint/2010/main" val="2641074775"/>
      </p:ext>
    </p:extLst>
  </p:cSld>
  <p:clrMap bg1="lt1" tx1="dk1" bg2="lt2" tx2="dk2" accent1="accent1" accent2="accent2" accent3="accent3" accent4="accent4" accent5="accent5" accent6="accent6" hlink="hlink" folHlink="folHlink"/>
  <p:sldLayoutIdLst>
    <p:sldLayoutId id="2147500967" r:id="rId1"/>
    <p:sldLayoutId id="2147500968" r:id="rId2"/>
    <p:sldLayoutId id="2147500969" r:id="rId3"/>
    <p:sldLayoutId id="2147500970" r:id="rId4"/>
    <p:sldLayoutId id="2147500971" r:id="rId5"/>
    <p:sldLayoutId id="2147500972" r:id="rId6"/>
    <p:sldLayoutId id="2147500973" r:id="rId7"/>
    <p:sldLayoutId id="2147500974" r:id="rId8"/>
    <p:sldLayoutId id="2147500975" r:id="rId9"/>
    <p:sldLayoutId id="2147500976" r:id="rId10"/>
    <p:sldLayoutId id="2147500977" r:id="rId11"/>
    <p:sldLayoutId id="2147500978"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defTabSz="914400">
              <a:defRPr/>
            </a:pPr>
            <a:endParaRPr lang="en-US">
              <a:solidFill>
                <a:srgbClr val="FFFFFF"/>
              </a:solidFill>
              <a:latin typeface="Times"/>
              <a:sym typeface="Calibri"/>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defTabSz="914400">
              <a:defRPr/>
            </a:pPr>
            <a:endParaRPr lang="en-US">
              <a:solidFill>
                <a:srgbClr val="FFFFFF"/>
              </a:solidFill>
              <a:latin typeface="Times"/>
              <a:sym typeface="Calibri"/>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defTabSz="914400">
              <a:defRPr/>
            </a:pPr>
            <a:fld id="{AE183F2A-BD8E-A444-A9B2-A2B186E91271}" type="slidenum">
              <a:rPr lang="en-US">
                <a:solidFill>
                  <a:srgbClr val="FFFFFF"/>
                </a:solidFill>
                <a:sym typeface="Calibri"/>
              </a:rPr>
              <a:pPr defTabSz="914400">
                <a:defRPr/>
              </a:pPr>
              <a:t>‹#›</a:t>
            </a:fld>
            <a:endParaRPr lang="en-US">
              <a:solidFill>
                <a:srgbClr val="FFFFFF"/>
              </a:solidFill>
              <a:sym typeface="Calibri"/>
            </a:endParaRPr>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a:spcBef>
                  <a:spcPct val="50000"/>
                </a:spcBef>
                <a:defRPr/>
              </a:pPr>
              <a:endParaRPr lang="en-US" sz="2800">
                <a:solidFill>
                  <a:srgbClr val="FFFFFF"/>
                </a:solidFill>
                <a:latin typeface="Times New Roman" pitchFamily="-112" charset="0"/>
                <a:sym typeface="Calibri"/>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09354668"/>
      </p:ext>
    </p:extLst>
  </p:cSld>
  <p:clrMap bg1="dk2" tx1="lt1" bg2="dk1" tx2="lt2" accent1="accent1" accent2="accent2" accent3="accent3" accent4="accent4" accent5="accent5" accent6="accent6" hlink="hlink" folHlink="folHlink"/>
  <p:sldLayoutIdLst>
    <p:sldLayoutId id="2147500980" r:id="rId1"/>
    <p:sldLayoutId id="2147500981" r:id="rId2"/>
    <p:sldLayoutId id="2147500982" r:id="rId3"/>
    <p:sldLayoutId id="2147500983" r:id="rId4"/>
    <p:sldLayoutId id="2147500984" r:id="rId5"/>
    <p:sldLayoutId id="2147500985" r:id="rId6"/>
    <p:sldLayoutId id="2147500986" r:id="rId7"/>
    <p:sldLayoutId id="2147500987" r:id="rId8"/>
    <p:sldLayoutId id="2147500988" r:id="rId9"/>
    <p:sldLayoutId id="2147500989" r:id="rId10"/>
    <p:sldLayoutId id="2147500990" r:id="rId11"/>
    <p:sldLayoutId id="2147500991"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8.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5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6.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5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105.xml"/><Relationship Id="rId2"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26.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2.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56.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0.xml"/><Relationship Id="rId3"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3.xml"/><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themeOverride" Target="../theme/themeOverride1.xml"/><Relationship Id="rId2" Type="http://schemas.openxmlformats.org/officeDocument/2006/relationships/slideLayout" Target="../slideLayouts/slideLayout13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57.png"/><Relationship Id="rId1" Type="http://schemas.openxmlformats.org/officeDocument/2006/relationships/themeOverride" Target="../theme/themeOverride2.xml"/><Relationship Id="rId2" Type="http://schemas.openxmlformats.org/officeDocument/2006/relationships/slideLayout" Target="../slideLayouts/slideLayout1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6.xml"/><Relationship Id="rId3"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7.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49.xml"/><Relationship Id="rId3"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0.xml"/><Relationship Id="rId3"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2.xml"/><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5.xml"/><Relationship Id="rId3"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6.xml"/><Relationship Id="rId3"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164.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36600"/>
            <a:ext cx="9144000" cy="538007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a:extLst/>
        </p:spPr>
        <p:txBody>
          <a:bodyPr anchor="ctr"/>
          <a:lstStyle/>
          <a:p>
            <a:pPr>
              <a:defRPr/>
            </a:pPr>
            <a:r>
              <a:rPr lang="en-US" b="1" i="1" dirty="0" smtClean="0">
                <a:effectLst>
                  <a:glow rad="127000">
                    <a:schemeClr val="tx1"/>
                  </a:glow>
                </a:effectLst>
                <a:latin typeface="Arial" charset="0"/>
                <a:ea typeface="ＭＳ Ｐゴシック" charset="0"/>
                <a:cs typeface="ＭＳ Ｐゴシック" charset="0"/>
              </a:rPr>
              <a:t>Isaiah 2:6–4:1</a:t>
            </a:r>
            <a:endParaRPr lang="en-US"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22576"/>
            <a:ext cx="9144000" cy="107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sym typeface="Calibri"/>
              </a:rPr>
              <a:t>Why the Heat?</a:t>
            </a:r>
            <a:endParaRPr lang="en-US" sz="40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8"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sym typeface="Calibri"/>
              </a:rPr>
              <a:t>Dr. Rick Griffith, Crossroads International Church </a:t>
            </a:r>
            <a:br>
              <a:rPr lang="en-US" sz="2000" b="1" kern="0" dirty="0" smtClean="0">
                <a:solidFill>
                  <a:srgbClr val="FFFFFF"/>
                </a:solidFill>
                <a:effectLst>
                  <a:outerShdw blurRad="38100" dist="38100" dir="2700000" algn="tl">
                    <a:srgbClr val="000000"/>
                  </a:outerShdw>
                </a:effectLst>
                <a:latin typeface="Arial"/>
                <a:cs typeface="Arial"/>
                <a:sym typeface="Calibri"/>
              </a:rPr>
            </a:br>
            <a:r>
              <a:rPr lang="en-US" sz="2000" b="1" kern="0" dirty="0" smtClean="0">
                <a:solidFill>
                  <a:srgbClr val="FFFFFF"/>
                </a:solidFill>
                <a:effectLst>
                  <a:outerShdw blurRad="38100" dist="38100" dir="2700000" algn="tl">
                    <a:srgbClr val="000000"/>
                  </a:outerShdw>
                </a:effectLst>
                <a:latin typeface="Arial"/>
                <a:cs typeface="Arial"/>
                <a:sym typeface="Calibri"/>
              </a:rPr>
              <a:t>Singapore Bible College • BibleStudyDownloads.org</a:t>
            </a:r>
          </a:p>
        </p:txBody>
      </p:sp>
    </p:spTree>
    <p:extLst>
      <p:ext uri="{BB962C8B-B14F-4D97-AF65-F5344CB8AC3E}">
        <p14:creationId xmlns:p14="http://schemas.microsoft.com/office/powerpoint/2010/main" val="631618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547664" y="1340768"/>
            <a:ext cx="6264696" cy="3816424"/>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make life </a:t>
            </a:r>
            <a:r>
              <a:rPr lang="en-US" sz="6600" b="1" i="1" dirty="0">
                <a:solidFill>
                  <a:srgbClr val="FFFF00"/>
                </a:solidFill>
                <a:effectLst>
                  <a:glow rad="127000">
                    <a:schemeClr val="tx1"/>
                  </a:glow>
                </a:effectLst>
                <a:latin typeface="acme secret agent"/>
                <a:ea typeface="ＭＳ Ｐゴシック" charset="0"/>
                <a:cs typeface="acme secret agent"/>
              </a:rPr>
              <a:t>hard</a:t>
            </a:r>
            <a:r>
              <a:rPr lang="en-US" sz="66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for his own </a:t>
            </a:r>
            <a:r>
              <a:rPr lang="en-US" sz="5400" b="1" dirty="0" smtClean="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706249">
            <a:off x="3171142" y="5079408"/>
            <a:ext cx="6264696"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sym typeface="Calibri"/>
              </a:rPr>
              <a:t>Two reasons…</a:t>
            </a:r>
            <a:endParaRPr lang="en-US" sz="54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3416793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76" y="0"/>
            <a:ext cx="4636332" cy="72020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1121" y="4149080"/>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Our </a:t>
            </a:r>
            <a:r>
              <a:rPr lang="en-US" sz="4800" b="1" dirty="0">
                <a:solidFill>
                  <a:srgbClr val="FFFF00"/>
                </a:solidFill>
                <a:effectLst>
                  <a:glow rad="127000">
                    <a:schemeClr val="tx1"/>
                  </a:glow>
                </a:effectLst>
                <a:latin typeface="Arial" charset="0"/>
                <a:ea typeface="ＭＳ Ｐゴシック" charset="0"/>
                <a:cs typeface="ＭＳ Ｐゴシック" charset="0"/>
              </a:rPr>
              <a:t>pride</a:t>
            </a:r>
            <a:r>
              <a:rPr lang="en-US" sz="4800" b="1" dirty="0">
                <a:effectLst>
                  <a:glow rad="127000">
                    <a:schemeClr val="tx1"/>
                  </a:glow>
                </a:effectLst>
                <a:latin typeface="Arial" charset="0"/>
                <a:ea typeface="ＭＳ Ｐゴシック" charset="0"/>
                <a:cs typeface="ＭＳ Ｐゴシック" charset="0"/>
              </a:rPr>
              <a:t> leads us to self-confidence (2:6-22</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66633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37" y="0"/>
            <a:ext cx="9149424"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2852936"/>
            <a:ext cx="9036496" cy="30963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solidFill>
                  <a:srgbClr val="FFFF00"/>
                </a:solidFill>
                <a:effectLst>
                  <a:glow rad="127000">
                    <a:schemeClr val="tx1"/>
                  </a:glow>
                </a:effectLst>
                <a:latin typeface="Arial" charset="0"/>
                <a:ea typeface="ＭＳ Ｐゴシック" charset="0"/>
                <a:cs typeface="ＭＳ Ｐゴシック" charset="0"/>
              </a:rPr>
              <a:t>the L</a:t>
            </a:r>
            <a:r>
              <a:rPr lang="en-US" sz="3200" b="1" dirty="0">
                <a:solidFill>
                  <a:srgbClr val="FFFF00"/>
                </a:solidFill>
                <a:effectLst>
                  <a:glow rad="127000">
                    <a:schemeClr val="tx1"/>
                  </a:glow>
                </a:effectLst>
                <a:latin typeface="Arial" charset="0"/>
                <a:ea typeface="ＭＳ Ｐゴシック" charset="0"/>
                <a:cs typeface="ＭＳ Ｐゴシック" charset="0"/>
              </a:rPr>
              <a:t>ORD</a:t>
            </a:r>
            <a:r>
              <a:rPr lang="en-US" sz="3600" b="1" dirty="0">
                <a:solidFill>
                  <a:srgbClr val="FFFF00"/>
                </a:solidFill>
                <a:effectLst>
                  <a:glow rad="127000">
                    <a:schemeClr val="tx1"/>
                  </a:glow>
                </a:effectLst>
                <a:latin typeface="Arial" charset="0"/>
                <a:ea typeface="ＭＳ Ｐゴシック" charset="0"/>
                <a:cs typeface="ＭＳ Ｐゴシック" charset="0"/>
              </a:rPr>
              <a:t> has rejected his people</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the descendants of </a:t>
            </a:r>
            <a:r>
              <a:rPr lang="en-US" sz="3600" b="1" dirty="0" smtClean="0">
                <a:effectLst>
                  <a:glow rad="127000">
                    <a:schemeClr val="tx1"/>
                  </a:glow>
                </a:effectLst>
                <a:latin typeface="Arial" charset="0"/>
                <a:ea typeface="ＭＳ Ｐゴシック" charset="0"/>
                <a:cs typeface="ＭＳ Ｐゴシック" charset="0"/>
              </a:rPr>
              <a:t>Jacob"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707445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2"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en-US" sz="3200" b="1" dirty="0">
                <a:solidFill>
                  <a:srgbClr val="FFFFFF"/>
                </a:solidFill>
                <a:latin typeface="Arial" charset="0"/>
                <a:ea typeface="ＭＳ Ｐゴシック" charset="0"/>
                <a:cs typeface="ＭＳ Ｐゴシック" charset="0"/>
              </a:rPr>
              <a:t>Contrasting Two Key Covenants</a:t>
            </a:r>
          </a:p>
        </p:txBody>
      </p:sp>
      <p:sp>
        <p:nvSpPr>
          <p:cNvPr id="7" name="Text Box 5"/>
          <p:cNvSpPr txBox="1">
            <a:spLocks noChangeArrowheads="1"/>
          </p:cNvSpPr>
          <p:nvPr/>
        </p:nvSpPr>
        <p:spPr bwMode="auto">
          <a:xfrm>
            <a:off x="8616950" y="0"/>
            <a:ext cx="5270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defTabSz="914400" eaLnBrk="0" hangingPunct="0">
              <a:defRPr/>
            </a:pPr>
            <a:r>
              <a:rPr lang="en-US" b="1" smtClean="0">
                <a:solidFill>
                  <a:srgbClr val="FFFFFF"/>
                </a:solidFill>
                <a:latin typeface="Arial" charset="0"/>
                <a:cs typeface="Arial" charset="0"/>
              </a:rPr>
              <a:t>51</a:t>
            </a:r>
            <a:endParaRPr lang="en-US" sz="1800" b="1" smtClean="0">
              <a:solidFill>
                <a:srgbClr val="FFFFFF"/>
              </a:solidFill>
              <a:latin typeface="Arial" charset="0"/>
              <a:cs typeface="Arial" charset="0"/>
            </a:endParaRPr>
          </a:p>
        </p:txBody>
      </p:sp>
      <p:sp>
        <p:nvSpPr>
          <p:cNvPr id="9" name="Title 5"/>
          <p:cNvSpPr txBox="1">
            <a:spLocks/>
          </p:cNvSpPr>
          <p:nvPr/>
        </p:nvSpPr>
        <p:spPr bwMode="auto">
          <a:xfrm>
            <a:off x="0" y="1556792"/>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Abrahamic</a:t>
            </a:r>
            <a:endParaRPr lang="en-US" sz="3200" b="1" dirty="0">
              <a:solidFill>
                <a:srgbClr val="FFFFFF"/>
              </a:solidFill>
              <a:latin typeface="Arial" charset="0"/>
              <a:ea typeface="ＭＳ Ｐゴシック" charset="0"/>
              <a:cs typeface="ＭＳ Ｐゴシック" charset="0"/>
            </a:endParaRPr>
          </a:p>
        </p:txBody>
      </p:sp>
      <p:sp>
        <p:nvSpPr>
          <p:cNvPr id="10" name="Title 5"/>
          <p:cNvSpPr txBox="1">
            <a:spLocks/>
          </p:cNvSpPr>
          <p:nvPr/>
        </p:nvSpPr>
        <p:spPr bwMode="auto">
          <a:xfrm>
            <a:off x="0" y="2660915"/>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Gen. 12:1-3</a:t>
            </a:r>
            <a:endParaRPr lang="en-US" sz="3200" b="1" dirty="0">
              <a:solidFill>
                <a:srgbClr val="FFFFFF"/>
              </a:solidFill>
              <a:latin typeface="Arial" charset="0"/>
              <a:ea typeface="ＭＳ Ｐゴシック" charset="0"/>
              <a:cs typeface="ＭＳ Ｐゴシック" charset="0"/>
            </a:endParaRPr>
          </a:p>
        </p:txBody>
      </p:sp>
      <p:sp>
        <p:nvSpPr>
          <p:cNvPr id="11" name="Title 5"/>
          <p:cNvSpPr txBox="1">
            <a:spLocks/>
          </p:cNvSpPr>
          <p:nvPr/>
        </p:nvSpPr>
        <p:spPr bwMode="auto">
          <a:xfrm>
            <a:off x="0" y="3765038"/>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“I will”</a:t>
            </a:r>
            <a:endParaRPr lang="en-US" sz="3200" b="1" dirty="0">
              <a:solidFill>
                <a:srgbClr val="FFFFFF"/>
              </a:solidFill>
              <a:latin typeface="Arial" charset="0"/>
              <a:ea typeface="ＭＳ Ｐゴシック" charset="0"/>
              <a:cs typeface="ＭＳ Ｐゴシック" charset="0"/>
            </a:endParaRPr>
          </a:p>
        </p:txBody>
      </p:sp>
      <p:sp>
        <p:nvSpPr>
          <p:cNvPr id="12" name="Title 5"/>
          <p:cNvSpPr txBox="1">
            <a:spLocks/>
          </p:cNvSpPr>
          <p:nvPr/>
        </p:nvSpPr>
        <p:spPr bwMode="auto">
          <a:xfrm>
            <a:off x="0" y="4869160"/>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Unconditional</a:t>
            </a:r>
            <a:endParaRPr lang="en-US" sz="3200" b="1" dirty="0">
              <a:solidFill>
                <a:srgbClr val="FFFFFF"/>
              </a:solidFill>
              <a:latin typeface="Arial" charset="0"/>
              <a:ea typeface="ＭＳ Ｐゴシック" charset="0"/>
              <a:cs typeface="ＭＳ Ｐゴシック" charset="0"/>
            </a:endParaRPr>
          </a:p>
        </p:txBody>
      </p:sp>
      <p:sp>
        <p:nvSpPr>
          <p:cNvPr id="13" name="Title 5"/>
          <p:cNvSpPr txBox="1">
            <a:spLocks/>
          </p:cNvSpPr>
          <p:nvPr/>
        </p:nvSpPr>
        <p:spPr bwMode="auto">
          <a:xfrm>
            <a:off x="4572000" y="1484784"/>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Mosaic</a:t>
            </a:r>
            <a:endParaRPr lang="en-US" sz="3200" b="1" dirty="0">
              <a:solidFill>
                <a:srgbClr val="FFFFFF"/>
              </a:solidFill>
              <a:latin typeface="Arial" charset="0"/>
              <a:ea typeface="ＭＳ Ｐゴシック" charset="0"/>
              <a:cs typeface="ＭＳ Ｐゴシック" charset="0"/>
            </a:endParaRPr>
          </a:p>
        </p:txBody>
      </p:sp>
      <p:sp>
        <p:nvSpPr>
          <p:cNvPr id="14" name="Title 5"/>
          <p:cNvSpPr txBox="1">
            <a:spLocks/>
          </p:cNvSpPr>
          <p:nvPr/>
        </p:nvSpPr>
        <p:spPr bwMode="auto">
          <a:xfrm>
            <a:off x="4572000" y="2588907"/>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Exod. 20–31</a:t>
            </a:r>
            <a:endParaRPr lang="en-US" sz="3200" b="1" dirty="0">
              <a:solidFill>
                <a:srgbClr val="FFFFFF"/>
              </a:solidFill>
              <a:latin typeface="Arial" charset="0"/>
              <a:ea typeface="ＭＳ Ｐゴシック" charset="0"/>
              <a:cs typeface="ＭＳ Ｐゴシック" charset="0"/>
            </a:endParaRPr>
          </a:p>
        </p:txBody>
      </p:sp>
      <p:sp>
        <p:nvSpPr>
          <p:cNvPr id="15" name="Title 5"/>
          <p:cNvSpPr txBox="1">
            <a:spLocks/>
          </p:cNvSpPr>
          <p:nvPr/>
        </p:nvSpPr>
        <p:spPr bwMode="auto">
          <a:xfrm>
            <a:off x="4572000" y="3693030"/>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smtClean="0">
                <a:solidFill>
                  <a:srgbClr val="FFFFFF"/>
                </a:solidFill>
                <a:latin typeface="Arial" charset="0"/>
                <a:ea typeface="ＭＳ Ｐゴシック" charset="0"/>
                <a:cs typeface="ＭＳ Ｐゴシック" charset="0"/>
              </a:rPr>
              <a:t>“If you will”</a:t>
            </a:r>
            <a:endParaRPr lang="en-US" sz="3200" b="1" dirty="0">
              <a:solidFill>
                <a:srgbClr val="FFFFFF"/>
              </a:solidFill>
              <a:latin typeface="Arial" charset="0"/>
              <a:ea typeface="ＭＳ Ｐゴシック" charset="0"/>
              <a:cs typeface="ＭＳ Ｐゴシック" charset="0"/>
            </a:endParaRPr>
          </a:p>
        </p:txBody>
      </p:sp>
      <p:sp>
        <p:nvSpPr>
          <p:cNvPr id="16" name="Title 5"/>
          <p:cNvSpPr txBox="1">
            <a:spLocks/>
          </p:cNvSpPr>
          <p:nvPr/>
        </p:nvSpPr>
        <p:spPr bwMode="auto">
          <a:xfrm>
            <a:off x="4572000" y="4797152"/>
            <a:ext cx="4283968"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defTabSz="914400" eaLnBrk="1" hangingPunct="1">
              <a:defRPr/>
            </a:pPr>
            <a:r>
              <a:rPr lang="en-US" sz="3200" b="1" dirty="0">
                <a:solidFill>
                  <a:srgbClr val="FFFFFF"/>
                </a:solidFill>
                <a:latin typeface="Arial" charset="0"/>
                <a:ea typeface="ＭＳ Ｐゴシック" charset="0"/>
                <a:cs typeface="ＭＳ Ｐゴシック" charset="0"/>
              </a:rPr>
              <a:t>C</a:t>
            </a:r>
            <a:r>
              <a:rPr lang="en-US" sz="3200" b="1" dirty="0" smtClean="0">
                <a:solidFill>
                  <a:srgbClr val="FFFFFF"/>
                </a:solidFill>
                <a:latin typeface="Arial" charset="0"/>
                <a:ea typeface="ＭＳ Ｐゴシック" charset="0"/>
                <a:cs typeface="ＭＳ Ｐゴシック" charset="0"/>
              </a:rPr>
              <a:t>onditional</a:t>
            </a:r>
            <a:endParaRPr lang="en-US" sz="32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04144144"/>
      </p:ext>
    </p:extLst>
  </p:cSld>
  <p:clrMapOvr>
    <a:masterClrMapping/>
  </p:clrMapOvr>
  <p:transition xmlns:p14="http://schemas.microsoft.com/office/powerpoint/2010/main" spd="slow">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37" y="0"/>
            <a:ext cx="9149424"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2852936"/>
            <a:ext cx="9036496" cy="30963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has rejected his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the descendants of Jacob,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 because they have filled their land with practices from the </a:t>
            </a:r>
            <a:r>
              <a:rPr lang="en-US" sz="3600" b="1" dirty="0" smtClean="0">
                <a:solidFill>
                  <a:srgbClr val="FFFF00"/>
                </a:solidFill>
                <a:effectLst>
                  <a:glow rad="127000">
                    <a:schemeClr val="tx1"/>
                  </a:glow>
                </a:effectLst>
                <a:latin typeface="Arial" charset="0"/>
                <a:ea typeface="ＭＳ Ｐゴシック" charset="0"/>
                <a:cs typeface="ＭＳ Ｐゴシック" charset="0"/>
              </a:rPr>
              <a:t>East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58339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4000" b="1" dirty="0" smtClean="0">
                <a:solidFill>
                  <a:schemeClr val="bg1"/>
                </a:solidFill>
                <a:latin typeface="Arial" charset="0"/>
              </a:rPr>
              <a:t>The East</a:t>
            </a:r>
            <a:endParaRPr kumimoji="1" lang="en-US" altLang="zh-CN" sz="2800" b="1" dirty="0">
              <a:solidFill>
                <a:schemeClr val="bg1"/>
              </a:solidFill>
              <a:latin typeface="Arial" charset="0"/>
            </a:endParaRPr>
          </a:p>
        </p:txBody>
      </p:sp>
      <p:sp>
        <p:nvSpPr>
          <p:cNvPr id="219138" name="Text Box 5"/>
          <p:cNvSpPr txBox="1">
            <a:spLocks noChangeArrowheads="1"/>
          </p:cNvSpPr>
          <p:nvPr/>
        </p:nvSpPr>
        <p:spPr bwMode="auto">
          <a:xfrm>
            <a:off x="8509000" y="87313"/>
            <a:ext cx="52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fontAlgn="auto">
              <a:spcBef>
                <a:spcPts val="0"/>
              </a:spcBef>
              <a:spcAft>
                <a:spcPts val="0"/>
              </a:spcAft>
            </a:pPr>
            <a:r>
              <a:rPr lang="en-US" sz="2400" b="1">
                <a:solidFill>
                  <a:srgbClr val="FFFFFF"/>
                </a:solidFill>
                <a:cs typeface="Arial" charset="0"/>
                <a:sym typeface="Calibri"/>
              </a:rPr>
              <a:t>28</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5610201" y="1628800"/>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smtClean="0">
                <a:solidFill>
                  <a:srgbClr val="FFFFFF"/>
                </a:solidFill>
                <a:effectLst>
                  <a:glow rad="203200">
                    <a:srgbClr val="000514">
                      <a:alpha val="88000"/>
                    </a:srgbClr>
                  </a:glow>
                </a:effectLst>
                <a:latin typeface="Arial"/>
                <a:cs typeface="Arial"/>
                <a:sym typeface="Calibri"/>
              </a:rPr>
              <a:t>Assyria</a:t>
            </a:r>
          </a:p>
        </p:txBody>
      </p:sp>
      <p:sp>
        <p:nvSpPr>
          <p:cNvPr id="15" name="Text Box 9"/>
          <p:cNvSpPr txBox="1">
            <a:spLocks noChangeArrowheads="1"/>
          </p:cNvSpPr>
          <p:nvPr/>
        </p:nvSpPr>
        <p:spPr bwMode="auto">
          <a:xfrm>
            <a:off x="3080402" y="2204864"/>
            <a:ext cx="2787742" cy="1446550"/>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smtClean="0">
                <a:solidFill>
                  <a:srgbClr val="FFFFFF"/>
                </a:solidFill>
                <a:effectLst>
                  <a:glow rad="203200">
                    <a:srgbClr val="000514">
                      <a:alpha val="88000"/>
                    </a:srgbClr>
                  </a:glow>
                </a:effectLst>
                <a:latin typeface="Arial"/>
                <a:cs typeface="Arial"/>
                <a:sym typeface="Calibri"/>
              </a:rPr>
              <a:t>Syria</a:t>
            </a:r>
            <a:br>
              <a:rPr lang="en-US" sz="4400" b="1" dirty="0" smtClean="0">
                <a:solidFill>
                  <a:srgbClr val="FFFFFF"/>
                </a:solidFill>
                <a:effectLst>
                  <a:glow rad="203200">
                    <a:srgbClr val="000514">
                      <a:alpha val="88000"/>
                    </a:srgbClr>
                  </a:glow>
                </a:effectLst>
                <a:latin typeface="Arial"/>
                <a:cs typeface="Arial"/>
                <a:sym typeface="Calibri"/>
              </a:rPr>
            </a:br>
            <a:r>
              <a:rPr lang="en-US" sz="4400" b="1" dirty="0" smtClean="0">
                <a:solidFill>
                  <a:srgbClr val="FFFFFF"/>
                </a:solidFill>
                <a:effectLst>
                  <a:glow rad="203200">
                    <a:srgbClr val="000514">
                      <a:alpha val="88000"/>
                    </a:srgbClr>
                  </a:glow>
                </a:effectLst>
                <a:latin typeface="Arial"/>
                <a:cs typeface="Arial"/>
                <a:sym typeface="Calibri"/>
              </a:rPr>
              <a:t>(Isa. 9:12)</a:t>
            </a:r>
          </a:p>
        </p:txBody>
      </p:sp>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defRPr/>
            </a:pPr>
            <a:endParaRPr lang="en-US" kern="0">
              <a:solidFill>
                <a:srgbClr val="FFFFFF"/>
              </a:solidFill>
              <a:latin typeface="BONES" pitchFamily="-105" charset="0"/>
              <a:sym typeface="Calibri"/>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smtClean="0">
                <a:solidFill>
                  <a:srgbClr val="FFFFFF"/>
                </a:solidFill>
                <a:effectLst>
                  <a:glow rad="203200">
                    <a:srgbClr val="000514">
                      <a:alpha val="88000"/>
                    </a:srgbClr>
                  </a:glow>
                </a:effectLst>
                <a:latin typeface="Arial"/>
                <a:cs typeface="Arial"/>
                <a:sym typeface="Calibri"/>
              </a:rPr>
              <a:t>India</a:t>
            </a:r>
          </a:p>
        </p:txBody>
      </p:sp>
    </p:spTree>
    <p:extLst>
      <p:ext uri="{BB962C8B-B14F-4D97-AF65-F5344CB8AC3E}">
        <p14:creationId xmlns:p14="http://schemas.microsoft.com/office/powerpoint/2010/main" val="145503147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22"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7"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116633"/>
            <a:ext cx="9036496" cy="86409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Eastern Thought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07704" y="1140668"/>
            <a:ext cx="5387808" cy="5600700"/>
          </a:xfrm>
          <a:prstGeom prst="rect">
            <a:avLst/>
          </a:prstGeom>
        </p:spPr>
      </p:pic>
    </p:spTree>
    <p:extLst>
      <p:ext uri="{BB962C8B-B14F-4D97-AF65-F5344CB8AC3E}">
        <p14:creationId xmlns:p14="http://schemas.microsoft.com/office/powerpoint/2010/main" val="3416119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16633"/>
            <a:ext cx="9036496" cy="86409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The Wizard of Oz</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7354" y="44624"/>
            <a:ext cx="9136110" cy="66693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pic>
        <p:nvPicPr>
          <p:cNvPr id="4" name="Picture 3"/>
          <p:cNvPicPr>
            <a:picLocks noChangeAspect="1"/>
          </p:cNvPicPr>
          <p:nvPr/>
        </p:nvPicPr>
        <p:blipFill>
          <a:blip r:embed="rId4"/>
          <a:stretch>
            <a:fillRect/>
          </a:stretch>
        </p:blipFill>
        <p:spPr>
          <a:xfrm>
            <a:off x="9355" y="4729073"/>
            <a:ext cx="2834453" cy="2114693"/>
          </a:xfrm>
          <a:prstGeom prst="rect">
            <a:avLst/>
          </a:prstGeom>
        </p:spPr>
      </p:pic>
    </p:spTree>
    <p:extLst>
      <p:ext uri="{BB962C8B-B14F-4D97-AF65-F5344CB8AC3E}">
        <p14:creationId xmlns:p14="http://schemas.microsoft.com/office/powerpoint/2010/main" val="16608610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8080"/>
            <a:ext cx="9132417" cy="688608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5076056" y="368300"/>
            <a:ext cx="4067943" cy="2844676"/>
          </a:xfrm>
          <a:effectLst/>
          <a:extLst/>
        </p:spPr>
        <p:txBody>
          <a:bodyPr/>
          <a:lstStyle/>
          <a:p>
            <a:pPr>
              <a:defRPr/>
            </a:pPr>
            <a:r>
              <a:rPr lang="en-US" sz="5400" b="1" dirty="0" smtClean="0">
                <a:solidFill>
                  <a:schemeClr val="tx2"/>
                </a:solidFill>
                <a:effectLst>
                  <a:glow rad="127000">
                    <a:schemeClr val="bg1"/>
                  </a:glow>
                </a:effectLst>
                <a:latin typeface="Arial" charset="0"/>
                <a:ea typeface="ＭＳ Ｐゴシック" charset="0"/>
                <a:cs typeface="ＭＳ Ｐゴシック" charset="0"/>
              </a:rPr>
              <a:t>Women</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550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5076056" y="368300"/>
            <a:ext cx="4067943" cy="2844676"/>
          </a:xfrm>
          <a:effectLst/>
          <a:extLst/>
        </p:spPr>
        <p:txBody>
          <a:bodyPr/>
          <a:lstStyle/>
          <a:p>
            <a:pPr>
              <a:defRPr/>
            </a:pPr>
            <a:r>
              <a:rPr lang="en-US" sz="5400" b="1" dirty="0" smtClean="0">
                <a:solidFill>
                  <a:schemeClr val="tx2"/>
                </a:solidFill>
                <a:effectLst>
                  <a:glow rad="127000">
                    <a:schemeClr val="bg1"/>
                  </a:glow>
                </a:effectLst>
                <a:latin typeface="Arial" charset="0"/>
                <a:ea typeface="ＭＳ Ｐゴシック" charset="0"/>
                <a:cs typeface="ＭＳ Ｐゴシック" charset="0"/>
              </a:rPr>
              <a:t>Women</a:t>
            </a:r>
            <a:endParaRPr lang="en-US" sz="54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4073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547664" y="1849984"/>
            <a:ext cx="6264696" cy="265913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Sometimes God </a:t>
            </a:r>
            <a:r>
              <a:rPr lang="en-US" sz="5400" b="1" dirty="0" err="1" smtClean="0">
                <a:effectLst>
                  <a:glow rad="127000">
                    <a:schemeClr val="tx1"/>
                  </a:glow>
                </a:effectLst>
                <a:latin typeface="Arial" charset="0"/>
                <a:ea typeface="ＭＳ Ｐゴシック" charset="0"/>
                <a:cs typeface="ＭＳ Ｐゴシック" charset="0"/>
              </a:rPr>
              <a:t>doesn</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t </a:t>
            </a:r>
            <a:r>
              <a:rPr lang="en-US" sz="5400" b="1" dirty="0">
                <a:effectLst>
                  <a:glow rad="127000">
                    <a:schemeClr val="tx1"/>
                  </a:glow>
                </a:effectLst>
                <a:latin typeface="Arial" charset="0"/>
                <a:ea typeface="ＭＳ Ｐゴシック" charset="0"/>
                <a:cs typeface="ＭＳ Ｐゴシック" charset="0"/>
              </a:rPr>
              <a:t>make </a:t>
            </a:r>
            <a:r>
              <a:rPr lang="en-US" sz="5400" b="1" dirty="0" smtClean="0">
                <a:effectLst>
                  <a:glow rad="127000">
                    <a:schemeClr val="tx1"/>
                  </a:glow>
                </a:effectLst>
                <a:latin typeface="Arial" charset="0"/>
                <a:ea typeface="ＭＳ Ｐゴシック" charset="0"/>
                <a:cs typeface="ＭＳ Ｐゴシック" charset="0"/>
              </a:rPr>
              <a:t>sense.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8318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37" y="0"/>
            <a:ext cx="9149424"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2852936"/>
            <a:ext cx="9036496" cy="30963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has rejected his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the descendants of Jacob,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because they have filled their land with practices from the </a:t>
            </a:r>
            <a:r>
              <a:rPr lang="en-US" sz="3600" b="1" dirty="0" smtClean="0">
                <a:effectLst>
                  <a:glow rad="127000">
                    <a:schemeClr val="tx1"/>
                  </a:glow>
                </a:effectLst>
                <a:latin typeface="Arial" charset="0"/>
                <a:ea typeface="ＭＳ Ｐゴシック" charset="0"/>
                <a:cs typeface="ＭＳ Ｐゴシック" charset="0"/>
              </a:rPr>
              <a:t>East</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and with sorcerers, as the Philistines </a:t>
            </a:r>
            <a:r>
              <a:rPr lang="en-US" sz="3600" b="1" dirty="0" smtClean="0">
                <a:solidFill>
                  <a:srgbClr val="FFFF00"/>
                </a:solidFill>
                <a:effectLst>
                  <a:glow rad="127000">
                    <a:schemeClr val="tx1"/>
                  </a:glow>
                </a:effectLst>
                <a:latin typeface="Arial" charset="0"/>
                <a:ea typeface="ＭＳ Ｐゴシック" charset="0"/>
                <a:cs typeface="ＭＳ Ｐゴシック" charset="0"/>
              </a:rPr>
              <a:t>do</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3517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The Divination Cloud</a:t>
            </a:r>
            <a:endParaRPr lang="en-US" b="1" dirty="0">
              <a:effectLst>
                <a:glow rad="127000">
                  <a:schemeClr val="tx1"/>
                </a:glow>
              </a:effectLst>
              <a:latin typeface="Arial"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2674391" y="980728"/>
            <a:ext cx="6502400" cy="4559300"/>
          </a:xfrm>
          <a:prstGeom prst="rect">
            <a:avLst/>
          </a:prstGeom>
        </p:spPr>
      </p:pic>
      <p:pic>
        <p:nvPicPr>
          <p:cNvPr id="6" name="Picture 5"/>
          <p:cNvPicPr>
            <a:picLocks noChangeAspect="1"/>
          </p:cNvPicPr>
          <p:nvPr/>
        </p:nvPicPr>
        <p:blipFill>
          <a:blip r:embed="rId4"/>
          <a:stretch>
            <a:fillRect/>
          </a:stretch>
        </p:blipFill>
        <p:spPr>
          <a:xfrm>
            <a:off x="11558" y="3460524"/>
            <a:ext cx="4272410" cy="3397475"/>
          </a:xfrm>
          <a:prstGeom prst="rect">
            <a:avLst/>
          </a:prstGeom>
        </p:spPr>
      </p:pic>
    </p:spTree>
    <p:extLst>
      <p:ext uri="{BB962C8B-B14F-4D97-AF65-F5344CB8AC3E}">
        <p14:creationId xmlns:p14="http://schemas.microsoft.com/office/powerpoint/2010/main" val="2938795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The Divination Cloud</a:t>
            </a:r>
            <a:endParaRPr lang="en-US"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980728"/>
            <a:ext cx="6733852" cy="4424408"/>
          </a:xfrm>
          <a:prstGeom prst="rect">
            <a:avLst/>
          </a:prstGeom>
        </p:spPr>
      </p:pic>
      <p:pic>
        <p:nvPicPr>
          <p:cNvPr id="4" name="Picture 3"/>
          <p:cNvPicPr>
            <a:picLocks noChangeAspect="1"/>
          </p:cNvPicPr>
          <p:nvPr/>
        </p:nvPicPr>
        <p:blipFill>
          <a:blip r:embed="rId4"/>
          <a:stretch>
            <a:fillRect/>
          </a:stretch>
        </p:blipFill>
        <p:spPr>
          <a:xfrm>
            <a:off x="4569985" y="3474065"/>
            <a:ext cx="4574015" cy="3349174"/>
          </a:xfrm>
          <a:prstGeom prst="rect">
            <a:avLst/>
          </a:prstGeom>
        </p:spPr>
      </p:pic>
    </p:spTree>
    <p:extLst>
      <p:ext uri="{BB962C8B-B14F-4D97-AF65-F5344CB8AC3E}">
        <p14:creationId xmlns:p14="http://schemas.microsoft.com/office/powerpoint/2010/main" val="26820350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116632"/>
            <a:ext cx="9144000" cy="295232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Divination for Beginners – One Day Workshop at </a:t>
            </a:r>
            <a:r>
              <a:rPr lang="en-US" b="1" dirty="0" err="1">
                <a:effectLst>
                  <a:glow rad="127000">
                    <a:schemeClr val="tx1"/>
                  </a:glow>
                </a:effectLst>
                <a:latin typeface="Arial" charset="0"/>
                <a:ea typeface="ＭＳ Ｐゴシック" charset="0"/>
                <a:cs typeface="ＭＳ Ｐゴシック" charset="0"/>
              </a:rPr>
              <a:t>Mosman</a:t>
            </a:r>
            <a:r>
              <a:rPr lang="en-US" b="1" dirty="0">
                <a:effectLst>
                  <a:glow rad="127000">
                    <a:schemeClr val="tx1"/>
                  </a:glow>
                </a:effectLst>
                <a:latin typeface="Arial" charset="0"/>
                <a:ea typeface="ＭＳ Ｐゴシック" charset="0"/>
                <a:cs typeface="ＭＳ Ｐゴシック" charset="0"/>
              </a:rPr>
              <a:t> Community </a:t>
            </a:r>
            <a:r>
              <a:rPr lang="en-US" b="1" dirty="0" smtClean="0">
                <a:effectLst>
                  <a:glow rad="127000">
                    <a:schemeClr val="tx1"/>
                  </a:glow>
                </a:effectLst>
                <a:latin typeface="Arial" charset="0"/>
                <a:ea typeface="ＭＳ Ｐゴシック" charset="0"/>
                <a:cs typeface="ＭＳ Ｐゴシック" charset="0"/>
              </a:rPr>
              <a:t>College, Australia </a:t>
            </a:r>
            <a:r>
              <a:rPr lang="en-US" b="1" dirty="0">
                <a:effectLst>
                  <a:glow rad="127000">
                    <a:schemeClr val="tx1"/>
                  </a:glow>
                </a:effectLst>
                <a:latin typeface="Arial" charset="0"/>
                <a:ea typeface="ＭＳ Ｐゴシック" charset="0"/>
                <a:cs typeface="ＭＳ Ｐゴシック" charset="0"/>
              </a:rPr>
              <a:t>Saturday 27th July 2013</a:t>
            </a:r>
          </a:p>
        </p:txBody>
      </p:sp>
      <p:pic>
        <p:nvPicPr>
          <p:cNvPr id="2" name="Picture 1"/>
          <p:cNvPicPr>
            <a:picLocks noChangeAspect="1"/>
          </p:cNvPicPr>
          <p:nvPr/>
        </p:nvPicPr>
        <p:blipFill>
          <a:blip r:embed="rId3"/>
          <a:stretch>
            <a:fillRect/>
          </a:stretch>
        </p:blipFill>
        <p:spPr>
          <a:xfrm>
            <a:off x="-108520" y="3140968"/>
            <a:ext cx="9305862" cy="3704563"/>
          </a:xfrm>
          <a:prstGeom prst="rect">
            <a:avLst/>
          </a:prstGeom>
        </p:spPr>
      </p:pic>
    </p:spTree>
    <p:extLst>
      <p:ext uri="{BB962C8B-B14F-4D97-AF65-F5344CB8AC3E}">
        <p14:creationId xmlns:p14="http://schemas.microsoft.com/office/powerpoint/2010/main" val="1164086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737" y="0"/>
            <a:ext cx="9149424"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2852936"/>
            <a:ext cx="9036496" cy="3096344"/>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has rejected his people,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the descendants of Jacob,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because they have filled their land with practices from the </a:t>
            </a:r>
            <a:r>
              <a:rPr lang="en-US" sz="3600" b="1" dirty="0" smtClean="0">
                <a:effectLst>
                  <a:glow rad="127000">
                    <a:schemeClr val="tx1"/>
                  </a:glow>
                </a:effectLst>
                <a:latin typeface="Arial" charset="0"/>
                <a:ea typeface="ＭＳ Ｐゴシック" charset="0"/>
                <a:cs typeface="ＭＳ Ｐゴシック" charset="0"/>
              </a:rPr>
              <a:t>East</a:t>
            </a:r>
            <a:r>
              <a:rPr lang="en-US" sz="3600" b="1" dirty="0">
                <a:effectLst>
                  <a:glow rad="127000">
                    <a:schemeClr val="tx1"/>
                  </a:glow>
                </a:effectLst>
                <a:latin typeface="Arial" charset="0"/>
                <a:ea typeface="ＭＳ Ｐゴシック" charset="0"/>
                <a:cs typeface="ＭＳ Ｐゴシック" charset="0"/>
              </a:rPr>
              <a:t>, and with sorcerers, as the Philistines </a:t>
            </a:r>
            <a:r>
              <a:rPr lang="en-US" sz="3600" b="1" dirty="0" smtClean="0">
                <a:effectLst>
                  <a:glow rad="127000">
                    <a:schemeClr val="tx1"/>
                  </a:glow>
                </a:effectLst>
                <a:latin typeface="Arial" charset="0"/>
                <a:ea typeface="ＭＳ Ｐゴシック" charset="0"/>
                <a:cs typeface="ＭＳ Ｐゴシック" charset="0"/>
              </a:rPr>
              <a:t>do</a:t>
            </a:r>
            <a:r>
              <a:rPr lang="en-US" sz="3600" b="1" dirty="0">
                <a:effectLst>
                  <a:glow rad="127000">
                    <a:schemeClr val="tx1"/>
                  </a:glow>
                </a:effectLst>
                <a:latin typeface="Arial" charset="0"/>
                <a:ea typeface="ＭＳ Ｐゴシック" charset="0"/>
                <a:cs typeface="ＭＳ Ｐゴシック" charset="0"/>
              </a:rPr>
              <a:t>. </a:t>
            </a:r>
            <a:r>
              <a:rPr lang="en-US" sz="3600" b="1" dirty="0">
                <a:solidFill>
                  <a:srgbClr val="FFFF00"/>
                </a:solidFill>
                <a:effectLst>
                  <a:glow rad="127000">
                    <a:schemeClr val="tx1"/>
                  </a:glow>
                </a:effectLst>
                <a:latin typeface="Arial" charset="0"/>
                <a:ea typeface="ＭＳ Ｐゴシック" charset="0"/>
                <a:cs typeface="ＭＳ Ｐゴシック" charset="0"/>
              </a:rPr>
              <a:t>They have made alliances with </a:t>
            </a:r>
            <a:r>
              <a:rPr lang="en-US" sz="3600" b="1" dirty="0" smtClean="0">
                <a:solidFill>
                  <a:srgbClr val="FFFF00"/>
                </a:solidFill>
                <a:effectLst>
                  <a:glow rad="127000">
                    <a:schemeClr val="tx1"/>
                  </a:glow>
                </a:effectLst>
                <a:latin typeface="Arial" charset="0"/>
                <a:ea typeface="ＭＳ Ｐゴシック" charset="0"/>
                <a:cs typeface="ＭＳ Ｐゴシック" charset="0"/>
              </a:rPr>
              <a:t>pagans</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3963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"Israel </a:t>
            </a:r>
            <a:r>
              <a:rPr lang="en-US" sz="3600" b="1" dirty="0">
                <a:effectLst>
                  <a:glow rad="127000">
                    <a:schemeClr val="tx1"/>
                  </a:glow>
                </a:effectLst>
                <a:latin typeface="Arial" charset="0"/>
                <a:ea typeface="ＭＳ Ｐゴシック" charset="0"/>
                <a:cs typeface="ＭＳ Ｐゴシック" charset="0"/>
              </a:rPr>
              <a:t>is full of silver and gold;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there </a:t>
            </a:r>
            <a:r>
              <a:rPr lang="en-US" sz="3600" b="1" dirty="0">
                <a:effectLst>
                  <a:glow rad="127000">
                    <a:schemeClr val="tx1"/>
                  </a:glow>
                </a:effectLst>
                <a:latin typeface="Arial" charset="0"/>
                <a:ea typeface="ＭＳ Ｐゴシック" charset="0"/>
                <a:cs typeface="ＭＳ Ｐゴシック" charset="0"/>
              </a:rPr>
              <a:t>is no end to its </a:t>
            </a:r>
            <a:r>
              <a:rPr lang="en-US" sz="3600" b="1" dirty="0" smtClean="0">
                <a:effectLst>
                  <a:glow rad="127000">
                    <a:schemeClr val="tx1"/>
                  </a:glow>
                </a:effectLst>
                <a:latin typeface="Arial" charset="0"/>
                <a:ea typeface="ＭＳ Ｐゴシック" charset="0"/>
                <a:cs typeface="ＭＳ Ｐゴシック" charset="0"/>
              </a:rPr>
              <a:t>treasures. Their </a:t>
            </a:r>
            <a:r>
              <a:rPr lang="en-US" sz="3600" b="1" dirty="0">
                <a:effectLst>
                  <a:glow rad="127000">
                    <a:schemeClr val="tx1"/>
                  </a:glow>
                </a:effectLst>
                <a:latin typeface="Arial" charset="0"/>
                <a:ea typeface="ＭＳ Ｐゴシック" charset="0"/>
                <a:cs typeface="ＭＳ Ｐゴシック" charset="0"/>
              </a:rPr>
              <a:t>land is full of warhorses; </a:t>
            </a:r>
            <a:r>
              <a:rPr lang="en-US" sz="3600" b="1" dirty="0" smtClean="0">
                <a:effectLst>
                  <a:glow rad="127000">
                    <a:schemeClr val="tx1"/>
                  </a:glow>
                </a:effectLst>
                <a:latin typeface="Arial" charset="0"/>
                <a:ea typeface="ＭＳ Ｐゴシック" charset="0"/>
                <a:cs typeface="ＭＳ Ｐゴシック" charset="0"/>
              </a:rPr>
              <a:t>there </a:t>
            </a:r>
            <a:r>
              <a:rPr lang="en-US" sz="3600" b="1" dirty="0">
                <a:effectLst>
                  <a:glow rad="127000">
                    <a:schemeClr val="tx1"/>
                  </a:glow>
                </a:effectLst>
                <a:latin typeface="Arial" charset="0"/>
                <a:ea typeface="ＭＳ Ｐゴシック" charset="0"/>
                <a:cs typeface="ＭＳ Ｐゴシック" charset="0"/>
              </a:rPr>
              <a:t>is no end to its </a:t>
            </a:r>
            <a:r>
              <a:rPr lang="en-US" sz="3600" b="1" dirty="0" smtClean="0">
                <a:effectLst>
                  <a:glow rad="127000">
                    <a:schemeClr val="tx1"/>
                  </a:glow>
                </a:effectLst>
                <a:latin typeface="Arial" charset="0"/>
                <a:ea typeface="ＭＳ Ｐゴシック" charset="0"/>
                <a:cs typeface="ＭＳ Ｐゴシック" charset="0"/>
              </a:rPr>
              <a:t>chariots"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661" y="3140968"/>
            <a:ext cx="4853403" cy="3672408"/>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04096" y="3140968"/>
            <a:ext cx="4827966" cy="3688044"/>
          </a:xfrm>
          <a:prstGeom prst="rect">
            <a:avLst/>
          </a:prstGeom>
        </p:spPr>
      </p:pic>
    </p:spTree>
    <p:extLst>
      <p:ext uri="{BB962C8B-B14F-4D97-AF65-F5344CB8AC3E}">
        <p14:creationId xmlns:p14="http://schemas.microsoft.com/office/powerpoint/2010/main" val="1175149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47"/>
            <a:ext cx="9180513" cy="685612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3275856" y="4005064"/>
            <a:ext cx="5868144"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"Their </a:t>
            </a:r>
            <a:r>
              <a:rPr lang="en-US" sz="3600" b="1" dirty="0">
                <a:effectLst>
                  <a:glow rad="127000">
                    <a:schemeClr val="tx1"/>
                  </a:glow>
                </a:effectLst>
                <a:latin typeface="Arial" charset="0"/>
                <a:ea typeface="ＭＳ Ｐゴシック" charset="0"/>
                <a:cs typeface="ＭＳ Ｐゴシック" charset="0"/>
              </a:rPr>
              <a:t>land is full of idols; </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people worship things they have made </a:t>
            </a:r>
            <a:r>
              <a:rPr lang="en-US" sz="3600" b="1" dirty="0" smtClean="0">
                <a:effectLst>
                  <a:glow rad="127000">
                    <a:schemeClr val="tx1"/>
                  </a:glow>
                </a:effectLst>
                <a:latin typeface="Arial" charset="0"/>
                <a:ea typeface="ＭＳ Ｐゴシック" charset="0"/>
                <a:cs typeface="ＭＳ Ｐゴシック" charset="0"/>
              </a:rPr>
              <a:t>with </a:t>
            </a:r>
            <a:r>
              <a:rPr lang="en-US" sz="3600" b="1" dirty="0">
                <a:effectLst>
                  <a:glow rad="127000">
                    <a:schemeClr val="tx1"/>
                  </a:glow>
                </a:effectLst>
                <a:latin typeface="Arial" charset="0"/>
                <a:ea typeface="ＭＳ Ｐゴシック" charset="0"/>
                <a:cs typeface="ＭＳ Ｐゴシック" charset="0"/>
              </a:rPr>
              <a:t>their own </a:t>
            </a:r>
            <a:r>
              <a:rPr lang="en-US" sz="3600" b="1" dirty="0" smtClean="0">
                <a:effectLst>
                  <a:glow rad="127000">
                    <a:schemeClr val="tx1"/>
                  </a:glow>
                </a:effectLst>
                <a:latin typeface="Arial" charset="0"/>
                <a:ea typeface="ＭＳ Ｐゴシック" charset="0"/>
                <a:cs typeface="ＭＳ Ｐゴシック" charset="0"/>
              </a:rPr>
              <a:t>hands" (2:8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8710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8182"/>
            <a:ext cx="9144000" cy="6866182"/>
          </a:xfrm>
          <a:prstGeom prst="rect">
            <a:avLst/>
          </a:prstGeom>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defTabSz="914400">
              <a:spcBef>
                <a:spcPct val="50000"/>
              </a:spcBef>
            </a:pPr>
            <a:r>
              <a:rPr lang="en-US" sz="3600" b="1"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sym typeface="Calibri"/>
              </a:rPr>
              <a:t>Importing Paganism...</a:t>
            </a:r>
          </a:p>
        </p:txBody>
      </p:sp>
      <p:sp>
        <p:nvSpPr>
          <p:cNvPr id="227332" name="Text Box 4"/>
          <p:cNvSpPr txBox="1">
            <a:spLocks noChangeArrowheads="1"/>
          </p:cNvSpPr>
          <p:nvPr/>
        </p:nvSpPr>
        <p:spPr bwMode="auto">
          <a:xfrm>
            <a:off x="228600" y="2209800"/>
            <a:ext cx="3892550" cy="1806575"/>
          </a:xfrm>
          <a:prstGeom prst="rect">
            <a:avLst/>
          </a:prstGeom>
          <a:noFill/>
          <a:ln w="9525">
            <a:noFill/>
            <a:miter lim="800000"/>
            <a:headEnd/>
            <a:tailEnd/>
          </a:ln>
          <a:effectLst/>
        </p:spPr>
        <p:txBody>
          <a:bodyPr>
            <a:spAutoFit/>
          </a:bodyPr>
          <a:lstStyle/>
          <a:p>
            <a:pPr defTabSz="914400">
              <a:defRPr/>
            </a:pPr>
            <a:r>
              <a:rPr lang="en-US" sz="3600" b="1" dirty="0">
                <a:solidFill>
                  <a:srgbClr val="FFFFFF"/>
                </a:solidFill>
                <a:effectLst>
                  <a:outerShdw blurRad="53975" dist="63500" dir="2700000" algn="tl" rotWithShape="0">
                    <a:srgbClr val="000000">
                      <a:alpha val="77000"/>
                    </a:srgbClr>
                  </a:outerShdw>
                </a:effectLst>
                <a:latin typeface="Tempus Sans ITC" pitchFamily="82" charset="0"/>
                <a:sym typeface="Calibri"/>
              </a:rPr>
              <a:t>Jeroboam set up calf idols at Bethel and Dan</a:t>
            </a:r>
          </a:p>
        </p:txBody>
      </p:sp>
      <p:sp>
        <p:nvSpPr>
          <p:cNvPr id="227333" name="Rectangle 5"/>
          <p:cNvSpPr>
            <a:spLocks noGrp="1" noChangeArrowheads="1"/>
          </p:cNvSpPr>
          <p:nvPr>
            <p:ph type="title" idx="4294967295"/>
          </p:nvPr>
        </p:nvSpPr>
        <p:spPr>
          <a:xfrm>
            <a:off x="228600" y="4572000"/>
            <a:ext cx="3962400" cy="1828800"/>
          </a:xfrm>
          <a:effectLst/>
        </p:spPr>
        <p:txBody>
          <a:bodyPr/>
          <a:lstStyle/>
          <a:p>
            <a:pPr algn="l" eaLnBrk="1" hangingPunct="1">
              <a:defRPr/>
            </a:pPr>
            <a:r>
              <a:rPr lang="en-US" sz="36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Ahab &amp; Jezebel brought Baal worship to Israel</a:t>
            </a:r>
            <a:endParaRPr lang="en-US" dirty="0">
              <a:solidFill>
                <a:srgbClr val="FFFFFF"/>
              </a:solidFill>
              <a:effectLst>
                <a:outerShdw blurRad="53975" dist="63500" dir="2700000" algn="tl" rotWithShape="0">
                  <a:srgbClr val="000000">
                    <a:alpha val="77000"/>
                  </a:srgbClr>
                </a:outerShdw>
              </a:effectLst>
              <a:latin typeface="Arial" charset="0"/>
              <a:ea typeface="ＭＳ Ｐゴシック" charset="0"/>
              <a:cs typeface="ＭＳ Ｐゴシック" charset="0"/>
            </a:endParaRPr>
          </a:p>
        </p:txBody>
      </p:sp>
      <p:sp>
        <p:nvSpPr>
          <p:cNvPr id="227334" name="Text Box 6"/>
          <p:cNvSpPr txBox="1">
            <a:spLocks noChangeArrowheads="1"/>
          </p:cNvSpPr>
          <p:nvPr/>
        </p:nvSpPr>
        <p:spPr bwMode="auto">
          <a:xfrm>
            <a:off x="4876800" y="4943128"/>
            <a:ext cx="2743200" cy="663575"/>
          </a:xfrm>
          <a:prstGeom prst="rect">
            <a:avLst/>
          </a:prstGeom>
          <a:noFill/>
          <a:ln w="9525">
            <a:noFill/>
            <a:miter lim="800000"/>
            <a:headEnd/>
            <a:tailEnd/>
          </a:ln>
          <a:effectLst/>
        </p:spPr>
        <p:txBody>
          <a:bodyPr>
            <a:spAutoFit/>
          </a:bodyPr>
          <a:lstStyle/>
          <a:p>
            <a:pPr algn="ctr" defTabSz="914400">
              <a:defRPr/>
            </a:pPr>
            <a:r>
              <a:rPr lang="en-US" sz="3600" b="1" dirty="0">
                <a:solidFill>
                  <a:srgbClr val="FFFFFF"/>
                </a:solidFill>
                <a:effectLst>
                  <a:outerShdw blurRad="53975" dist="63500" dir="2700000" algn="tl" rotWithShape="0">
                    <a:srgbClr val="000000">
                      <a:alpha val="77000"/>
                    </a:srgbClr>
                  </a:outerShdw>
                </a:effectLst>
                <a:latin typeface="Tempus Sans ITC" pitchFamily="82" charset="0"/>
                <a:sym typeface="Calibri"/>
              </a:rPr>
              <a:t>Jerusalem</a:t>
            </a:r>
          </a:p>
        </p:txBody>
      </p:sp>
      <p:sp>
        <p:nvSpPr>
          <p:cNvPr id="227335" name="Text Box 7"/>
          <p:cNvSpPr txBox="1">
            <a:spLocks noChangeArrowheads="1"/>
          </p:cNvSpPr>
          <p:nvPr/>
        </p:nvSpPr>
        <p:spPr bwMode="auto">
          <a:xfrm>
            <a:off x="5715000" y="3876328"/>
            <a:ext cx="1828800" cy="663575"/>
          </a:xfrm>
          <a:prstGeom prst="rect">
            <a:avLst/>
          </a:prstGeom>
          <a:noFill/>
          <a:ln w="9525">
            <a:noFill/>
            <a:miter lim="800000"/>
            <a:headEnd/>
            <a:tailEnd/>
          </a:ln>
          <a:effectLst/>
        </p:spPr>
        <p:txBody>
          <a:bodyPr>
            <a:spAutoFit/>
          </a:bodyPr>
          <a:lstStyle/>
          <a:p>
            <a:pPr algn="ctr" defTabSz="914400">
              <a:defRPr/>
            </a:pPr>
            <a:r>
              <a:rPr lang="en-US" sz="3600" b="1">
                <a:solidFill>
                  <a:srgbClr val="FFFFFF"/>
                </a:solidFill>
                <a:effectLst>
                  <a:outerShdw blurRad="53975" dist="63500" dir="2700000" algn="tl" rotWithShape="0">
                    <a:srgbClr val="000000">
                      <a:alpha val="77000"/>
                    </a:srgbClr>
                  </a:outerShdw>
                </a:effectLst>
                <a:latin typeface="Tempus Sans ITC" pitchFamily="82" charset="0"/>
                <a:sym typeface="Calibri"/>
              </a:rPr>
              <a:t>Bethel</a:t>
            </a:r>
          </a:p>
        </p:txBody>
      </p:sp>
      <p:sp>
        <p:nvSpPr>
          <p:cNvPr id="227336" name="Text Box 8"/>
          <p:cNvSpPr txBox="1">
            <a:spLocks noChangeArrowheads="1"/>
          </p:cNvSpPr>
          <p:nvPr/>
        </p:nvSpPr>
        <p:spPr bwMode="auto">
          <a:xfrm>
            <a:off x="6858000" y="692696"/>
            <a:ext cx="1828800" cy="663575"/>
          </a:xfrm>
          <a:prstGeom prst="rect">
            <a:avLst/>
          </a:prstGeom>
          <a:noFill/>
          <a:ln w="9525">
            <a:noFill/>
            <a:miter lim="800000"/>
            <a:headEnd/>
            <a:tailEnd/>
          </a:ln>
          <a:effectLst/>
        </p:spPr>
        <p:txBody>
          <a:bodyPr>
            <a:spAutoFit/>
          </a:bodyPr>
          <a:lstStyle/>
          <a:p>
            <a:pPr algn="ctr" defTabSz="914400">
              <a:defRPr/>
            </a:pPr>
            <a:r>
              <a:rPr lang="en-US" sz="3600" b="1">
                <a:solidFill>
                  <a:srgbClr val="FFFFFF"/>
                </a:solidFill>
                <a:effectLst>
                  <a:outerShdw blurRad="53975" dist="63500" dir="2700000" algn="tl" rotWithShape="0">
                    <a:srgbClr val="000000">
                      <a:alpha val="77000"/>
                    </a:srgbClr>
                  </a:outerShdw>
                </a:effectLst>
                <a:latin typeface="Tempus Sans ITC" pitchFamily="82" charset="0"/>
                <a:sym typeface="Calibri"/>
              </a:rPr>
              <a:t>Dan</a:t>
            </a:r>
          </a:p>
        </p:txBody>
      </p:sp>
      <p:sp>
        <p:nvSpPr>
          <p:cNvPr id="227337" name="AutoShape 9"/>
          <p:cNvSpPr>
            <a:spLocks noChangeArrowheads="1"/>
          </p:cNvSpPr>
          <p:nvPr/>
        </p:nvSpPr>
        <p:spPr bwMode="auto">
          <a:xfrm rot="4884853">
            <a:off x="6454775" y="3228628"/>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a:spcBef>
                <a:spcPct val="50000"/>
              </a:spcBef>
            </a:pPr>
            <a:endParaRPr lang="en-US" sz="2800">
              <a:solidFill>
                <a:srgbClr val="FFFFFF"/>
              </a:solidFill>
              <a:latin typeface="Times New Roman" charset="0"/>
              <a:sym typeface="Calibri"/>
            </a:endParaRPr>
          </a:p>
        </p:txBody>
      </p:sp>
      <p:sp>
        <p:nvSpPr>
          <p:cNvPr id="227338" name="AutoShape 10"/>
          <p:cNvSpPr>
            <a:spLocks noChangeArrowheads="1"/>
          </p:cNvSpPr>
          <p:nvPr/>
        </p:nvSpPr>
        <p:spPr bwMode="auto">
          <a:xfrm rot="-3268553">
            <a:off x="6819900" y="1264196"/>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defTabSz="914400">
              <a:spcBef>
                <a:spcPct val="50000"/>
              </a:spcBef>
            </a:pPr>
            <a:endParaRPr lang="en-US" sz="2800">
              <a:solidFill>
                <a:srgbClr val="FFFFFF"/>
              </a:solidFill>
              <a:latin typeface="Times New Roman" charset="0"/>
              <a:sym typeface="Calibri"/>
            </a:endParaRPr>
          </a:p>
        </p:txBody>
      </p:sp>
      <p:sp>
        <p:nvSpPr>
          <p:cNvPr id="227339" name="AutoShape 11"/>
          <p:cNvSpPr>
            <a:spLocks noChangeArrowheads="1"/>
          </p:cNvSpPr>
          <p:nvPr/>
        </p:nvSpPr>
        <p:spPr bwMode="auto">
          <a:xfrm rot="-685626">
            <a:off x="5791200" y="1285528"/>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pPr defTabSz="914400">
              <a:spcBef>
                <a:spcPct val="50000"/>
              </a:spcBef>
            </a:pPr>
            <a:endParaRPr lang="en-US" sz="2800">
              <a:solidFill>
                <a:srgbClr val="FFFFFF"/>
              </a:solidFill>
              <a:latin typeface="Times New Roman" charset="0"/>
              <a:sym typeface="Calibri"/>
            </a:endParaRPr>
          </a:p>
        </p:txBody>
      </p:sp>
      <p:sp>
        <p:nvSpPr>
          <p:cNvPr id="227340" name="Text Box 12"/>
          <p:cNvSpPr txBox="1">
            <a:spLocks noChangeArrowheads="1"/>
          </p:cNvSpPr>
          <p:nvPr/>
        </p:nvSpPr>
        <p:spPr bwMode="auto">
          <a:xfrm>
            <a:off x="5334000" y="980728"/>
            <a:ext cx="1828800" cy="663575"/>
          </a:xfrm>
          <a:prstGeom prst="rect">
            <a:avLst/>
          </a:prstGeom>
          <a:noFill/>
          <a:ln w="9525">
            <a:noFill/>
            <a:miter lim="800000"/>
            <a:headEnd/>
            <a:tailEnd/>
          </a:ln>
          <a:effectLst/>
        </p:spPr>
        <p:txBody>
          <a:bodyPr>
            <a:spAutoFit/>
          </a:bodyPr>
          <a:lstStyle/>
          <a:p>
            <a:pPr algn="ctr" defTabSz="914400">
              <a:defRPr/>
            </a:pPr>
            <a:r>
              <a:rPr lang="en-US" sz="3600" b="1" dirty="0">
                <a:solidFill>
                  <a:srgbClr val="FFFFFF"/>
                </a:solidFill>
                <a:effectLst>
                  <a:outerShdw blurRad="53975" dist="63500" dir="2700000" algn="tl" rotWithShape="0">
                    <a:srgbClr val="000000">
                      <a:alpha val="77000"/>
                    </a:srgbClr>
                  </a:outerShdw>
                </a:effectLst>
                <a:latin typeface="Tempus Sans ITC" pitchFamily="82" charset="0"/>
                <a:sym typeface="Calibri"/>
              </a:rPr>
              <a:t>Baal</a:t>
            </a:r>
          </a:p>
        </p:txBody>
      </p:sp>
    </p:spTree>
    <p:extLst>
      <p:ext uri="{BB962C8B-B14F-4D97-AF65-F5344CB8AC3E}">
        <p14:creationId xmlns:p14="http://schemas.microsoft.com/office/powerpoint/2010/main" val="4425532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7333">
                                            <p:txEl>
                                              <p:pRg st="0" end="0"/>
                                            </p:txEl>
                                          </p:spTgt>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7339"/>
                                        </p:tgtEl>
                                        <p:attrNameLst>
                                          <p:attrName>style.visibility</p:attrName>
                                        </p:attrNameLst>
                                      </p:cBhvr>
                                      <p:to>
                                        <p:strVal val="visible"/>
                                      </p:to>
                                    </p:set>
                                    <p:animEffect transition="in" filter="wipe(up)">
                                      <p:cBhvr>
                                        <p:cTn id="34"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00FF"/>
            </a:gs>
          </a:gsLst>
          <a:lin ang="5400000" scaled="1"/>
        </a:gradFill>
        <a:effectLst/>
      </p:bgPr>
    </p:bg>
    <p:spTree>
      <p:nvGrpSpPr>
        <p:cNvPr id="1" name=""/>
        <p:cNvGrpSpPr/>
        <p:nvPr/>
      </p:nvGrpSpPr>
      <p:grpSpPr>
        <a:xfrm>
          <a:off x="0" y="0"/>
          <a:ext cx="0" cy="0"/>
          <a:chOff x="0" y="0"/>
          <a:chExt cx="0" cy="0"/>
        </a:xfrm>
      </p:grpSpPr>
      <p:grpSp>
        <p:nvGrpSpPr>
          <p:cNvPr id="429058" name="Group 16"/>
          <p:cNvGrpSpPr>
            <a:grpSpLocks/>
          </p:cNvGrpSpPr>
          <p:nvPr/>
        </p:nvGrpSpPr>
        <p:grpSpPr bwMode="auto">
          <a:xfrm>
            <a:off x="0" y="0"/>
            <a:ext cx="9144000" cy="6858000"/>
            <a:chOff x="0" y="0"/>
            <a:chExt cx="5760" cy="4320"/>
          </a:xfrm>
        </p:grpSpPr>
        <p:pic>
          <p:nvPicPr>
            <p:cNvPr id="429063" name="Picture 4" descr="Ain Dara go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0" y="2452"/>
              <a:ext cx="3600" cy="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4" name="Picture 7" descr="Ashter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5" name="Picture 10" descr="Ba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60" y="0"/>
              <a:ext cx="1536"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6" name="Picture 13" descr="El statu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96" y="0"/>
              <a:ext cx="2064"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8354" name="Rectangle 2"/>
          <p:cNvSpPr>
            <a:spLocks noGrp="1" noChangeArrowheads="1"/>
          </p:cNvSpPr>
          <p:nvPr>
            <p:ph type="title"/>
          </p:nvPr>
        </p:nvSpPr>
        <p:spPr>
          <a:xfrm>
            <a:off x="251520" y="44624"/>
            <a:ext cx="8229600" cy="1143000"/>
          </a:xfrm>
          <a:extLst/>
        </p:spPr>
        <p:txBody>
          <a:bodyPr/>
          <a:lstStyle/>
          <a:p>
            <a:pPr eaLnBrk="1" hangingPunct="1">
              <a:defRPr/>
            </a:pPr>
            <a:r>
              <a:rPr lang="en-US" b="1" dirty="0">
                <a:solidFill>
                  <a:schemeClr val="bg1"/>
                </a:solidFill>
                <a:effectLst>
                  <a:glow rad="254000">
                    <a:schemeClr val="tx1">
                      <a:alpha val="90000"/>
                    </a:schemeClr>
                  </a:glow>
                </a:effectLst>
                <a:latin typeface="Arial" charset="0"/>
                <a:cs typeface="Arial" charset="0"/>
              </a:rPr>
              <a:t>What is the Appeal of Idols?</a:t>
            </a:r>
            <a:endParaRPr lang="en-GB" b="1" dirty="0">
              <a:solidFill>
                <a:schemeClr val="bg1"/>
              </a:solidFill>
              <a:effectLst>
                <a:glow rad="254000">
                  <a:schemeClr val="tx1">
                    <a:alpha val="90000"/>
                  </a:schemeClr>
                </a:glow>
              </a:effectLst>
              <a:latin typeface="Arial" charset="0"/>
              <a:cs typeface="Arial" charset="0"/>
            </a:endParaRPr>
          </a:p>
        </p:txBody>
      </p:sp>
      <p:sp>
        <p:nvSpPr>
          <p:cNvPr id="4" name="Rectangle 3"/>
          <p:cNvSpPr txBox="1">
            <a:spLocks noChangeArrowheads="1"/>
          </p:cNvSpPr>
          <p:nvPr/>
        </p:nvSpPr>
        <p:spPr bwMode="auto">
          <a:xfrm>
            <a:off x="323850" y="1341438"/>
            <a:ext cx="6192838" cy="55165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80000"/>
              </a:lnSpc>
              <a:spcBef>
                <a:spcPct val="20000"/>
              </a:spcBef>
              <a:buFontTx/>
              <a:buChar char="•"/>
            </a:pPr>
            <a:r>
              <a:rPr lang="en-US" sz="2800" b="1">
                <a:solidFill>
                  <a:srgbClr val="FFFF00"/>
                </a:solidFill>
                <a:cs typeface="Arial" charset="0"/>
                <a:sym typeface="Calibri"/>
              </a:rPr>
              <a:t>Power</a:t>
            </a:r>
            <a:r>
              <a:rPr lang="en-US" sz="2800" b="1">
                <a:solidFill>
                  <a:srgbClr val="FFFFFF"/>
                </a:solidFill>
                <a:cs typeface="Arial" charset="0"/>
                <a:sym typeface="Calibri"/>
              </a:rPr>
              <a:t> – We do not need to answer to a greater authority</a:t>
            </a:r>
          </a:p>
          <a:p>
            <a:pPr defTabSz="914400" eaLnBrk="1" hangingPunct="1">
              <a:lnSpc>
                <a:spcPct val="80000"/>
              </a:lnSpc>
              <a:spcBef>
                <a:spcPct val="20000"/>
              </a:spcBef>
              <a:buFontTx/>
              <a:buChar char="•"/>
            </a:pPr>
            <a:endParaRPr lang="en-US" sz="2800" b="1">
              <a:solidFill>
                <a:srgbClr val="FFFFFF"/>
              </a:solidFill>
              <a:cs typeface="Arial" charset="0"/>
              <a:sym typeface="Calibri"/>
            </a:endParaRPr>
          </a:p>
          <a:p>
            <a:pPr defTabSz="914400" eaLnBrk="1" hangingPunct="1">
              <a:lnSpc>
                <a:spcPct val="80000"/>
              </a:lnSpc>
              <a:spcBef>
                <a:spcPct val="20000"/>
              </a:spcBef>
              <a:buFontTx/>
              <a:buChar char="•"/>
            </a:pPr>
            <a:r>
              <a:rPr lang="en-US" sz="2800" b="1">
                <a:solidFill>
                  <a:srgbClr val="FFFF00"/>
                </a:solidFill>
                <a:cs typeface="Arial" charset="0"/>
                <a:sym typeface="Calibri"/>
              </a:rPr>
              <a:t>Pleasure </a:t>
            </a:r>
            <a:r>
              <a:rPr lang="en-US" sz="2800" b="1">
                <a:solidFill>
                  <a:srgbClr val="FFFFFF"/>
                </a:solidFill>
                <a:cs typeface="Arial" charset="0"/>
                <a:sym typeface="Calibri"/>
              </a:rPr>
              <a:t>– Idols can be manipulated to what we want them to be / do</a:t>
            </a:r>
          </a:p>
          <a:p>
            <a:pPr defTabSz="914400" eaLnBrk="1" hangingPunct="1">
              <a:lnSpc>
                <a:spcPct val="80000"/>
              </a:lnSpc>
              <a:spcBef>
                <a:spcPct val="20000"/>
              </a:spcBef>
              <a:buFontTx/>
              <a:buChar char="•"/>
            </a:pPr>
            <a:endParaRPr lang="en-US" sz="2800" b="1">
              <a:solidFill>
                <a:srgbClr val="FFFFFF"/>
              </a:solidFill>
              <a:cs typeface="Arial" charset="0"/>
              <a:sym typeface="Calibri"/>
            </a:endParaRPr>
          </a:p>
          <a:p>
            <a:pPr defTabSz="914400" eaLnBrk="1" hangingPunct="1">
              <a:lnSpc>
                <a:spcPct val="80000"/>
              </a:lnSpc>
              <a:spcBef>
                <a:spcPct val="20000"/>
              </a:spcBef>
              <a:buFontTx/>
              <a:buChar char="•"/>
            </a:pPr>
            <a:r>
              <a:rPr lang="en-US" sz="2800" b="1">
                <a:solidFill>
                  <a:srgbClr val="FFFF00"/>
                </a:solidFill>
                <a:cs typeface="Arial" charset="0"/>
                <a:sym typeface="Calibri"/>
              </a:rPr>
              <a:t>Passion</a:t>
            </a:r>
            <a:r>
              <a:rPr lang="en-US" sz="2800" b="1">
                <a:solidFill>
                  <a:srgbClr val="FFFFFF"/>
                </a:solidFill>
                <a:cs typeface="Arial" charset="0"/>
                <a:sym typeface="Calibri"/>
              </a:rPr>
              <a:t> – We deify pleasure, materialism</a:t>
            </a:r>
          </a:p>
          <a:p>
            <a:pPr defTabSz="914400" eaLnBrk="1" hangingPunct="1">
              <a:lnSpc>
                <a:spcPct val="80000"/>
              </a:lnSpc>
              <a:spcBef>
                <a:spcPct val="20000"/>
              </a:spcBef>
              <a:buFontTx/>
              <a:buChar char="•"/>
            </a:pPr>
            <a:endParaRPr lang="en-US" sz="2800" b="1">
              <a:solidFill>
                <a:srgbClr val="FFFFFF"/>
              </a:solidFill>
              <a:cs typeface="Arial" charset="0"/>
              <a:sym typeface="Calibri"/>
            </a:endParaRPr>
          </a:p>
          <a:p>
            <a:pPr defTabSz="914400" eaLnBrk="1" hangingPunct="1">
              <a:lnSpc>
                <a:spcPct val="80000"/>
              </a:lnSpc>
              <a:spcBef>
                <a:spcPct val="20000"/>
              </a:spcBef>
              <a:buFontTx/>
              <a:buChar char="•"/>
            </a:pPr>
            <a:r>
              <a:rPr lang="en-US" sz="2800" b="1">
                <a:solidFill>
                  <a:srgbClr val="FFFF00"/>
                </a:solidFill>
                <a:cs typeface="Arial" charset="0"/>
                <a:sym typeface="Calibri"/>
              </a:rPr>
              <a:t>Praise &amp; Popularity </a:t>
            </a:r>
            <a:r>
              <a:rPr lang="en-US" sz="2800" b="1">
                <a:solidFill>
                  <a:srgbClr val="FFFFFF"/>
                </a:solidFill>
                <a:cs typeface="Arial" charset="0"/>
                <a:sym typeface="Calibri"/>
              </a:rPr>
              <a:t>– We appease these gods instead of sacrifice of our lives to God (Rom. 12:1)</a:t>
            </a:r>
          </a:p>
        </p:txBody>
      </p:sp>
      <p:sp>
        <p:nvSpPr>
          <p:cNvPr id="429061" name="TextBox 1"/>
          <p:cNvSpPr txBox="1">
            <a:spLocks noChangeArrowheads="1"/>
          </p:cNvSpPr>
          <p:nvPr/>
        </p:nvSpPr>
        <p:spPr bwMode="auto">
          <a:xfrm>
            <a:off x="8388350" y="14288"/>
            <a:ext cx="698500"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b="1">
                <a:solidFill>
                  <a:srgbClr val="FFFFFF"/>
                </a:solidFill>
                <a:sym typeface="Calibri"/>
              </a:rPr>
              <a:t>248</a:t>
            </a:r>
          </a:p>
        </p:txBody>
      </p:sp>
      <p:sp>
        <p:nvSpPr>
          <p:cNvPr id="3" name="TextBox 2"/>
          <p:cNvSpPr txBox="1"/>
          <p:nvPr/>
        </p:nvSpPr>
        <p:spPr>
          <a:xfrm>
            <a:off x="2814508" y="894730"/>
            <a:ext cx="3103624" cy="369332"/>
          </a:xfrm>
          <a:prstGeom prst="rect">
            <a:avLst/>
          </a:prstGeom>
          <a:noFill/>
        </p:spPr>
        <p:txBody>
          <a:bodyPr wrap="none">
            <a:spAutoFit/>
          </a:bodyPr>
          <a:lstStyle/>
          <a:p>
            <a:pPr defTabSz="914400">
              <a:defRPr/>
            </a:pPr>
            <a:r>
              <a:rPr lang="en-US" sz="1800" b="1" i="1" dirty="0">
                <a:solidFill>
                  <a:srgbClr val="FFFFFF"/>
                </a:solidFill>
                <a:effectLst>
                  <a:glow rad="101600">
                    <a:srgbClr val="000000">
                      <a:alpha val="75000"/>
                    </a:srgbClr>
                  </a:glow>
                </a:effectLst>
                <a:sym typeface="Calibri"/>
              </a:rPr>
              <a:t>Life Application Bible</a:t>
            </a:r>
            <a:r>
              <a:rPr lang="en-US" sz="1800" b="1" dirty="0">
                <a:solidFill>
                  <a:srgbClr val="FFFFFF"/>
                </a:solidFill>
                <a:effectLst>
                  <a:glow rad="101600">
                    <a:srgbClr val="000000">
                      <a:alpha val="75000"/>
                    </a:srgbClr>
                  </a:glow>
                </a:effectLst>
                <a:sym typeface="Calibri"/>
              </a:rPr>
              <a:t>, 575</a:t>
            </a:r>
            <a:endParaRPr lang="en-GB" b="1" i="1" dirty="0">
              <a:solidFill>
                <a:srgbClr val="FFFFFF"/>
              </a:solidFill>
              <a:effectLst>
                <a:glow rad="101600">
                  <a:srgbClr val="000000">
                    <a:alpha val="75000"/>
                  </a:srgbClr>
                </a:glow>
              </a:effectLst>
              <a:sym typeface="Calibri"/>
            </a:endParaRPr>
          </a:p>
        </p:txBody>
      </p:sp>
    </p:spTree>
    <p:extLst>
      <p:ext uri="{BB962C8B-B14F-4D97-AF65-F5344CB8AC3E}">
        <p14:creationId xmlns:p14="http://schemas.microsoft.com/office/powerpoint/2010/main" val="609497757"/>
      </p:ext>
    </p:extLst>
  </p:cSld>
  <p:clrMapOvr>
    <a:masterClrMapping/>
  </p:clrMapOvr>
  <p:transition xmlns:p14="http://schemas.microsoft.com/office/powerpoint/2010/main">
    <p:circl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720080"/>
            <a:ext cx="9181767" cy="63813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99392"/>
            <a:ext cx="9036496" cy="1152128"/>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"Christian" Idolatry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41360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547664" y="1849984"/>
            <a:ext cx="6264696" cy="2659136"/>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Sometimes God </a:t>
            </a:r>
            <a:r>
              <a:rPr lang="en-US" sz="5400" b="1" dirty="0" err="1" smtClean="0">
                <a:effectLst>
                  <a:glow rad="127000">
                    <a:schemeClr val="tx1"/>
                  </a:glow>
                </a:effectLst>
                <a:latin typeface="Arial" charset="0"/>
                <a:ea typeface="ＭＳ Ｐゴシック" charset="0"/>
                <a:cs typeface="ＭＳ Ｐゴシック" charset="0"/>
              </a:rPr>
              <a:t>doesn</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t </a:t>
            </a:r>
            <a:r>
              <a:rPr lang="en-US" sz="5400" b="1" dirty="0">
                <a:effectLst>
                  <a:glow rad="127000">
                    <a:schemeClr val="tx1"/>
                  </a:glow>
                </a:effectLst>
                <a:latin typeface="Arial" charset="0"/>
                <a:ea typeface="ＭＳ Ｐゴシック" charset="0"/>
                <a:cs typeface="ＭＳ Ｐゴシック" charset="0"/>
              </a:rPr>
              <a:t>make </a:t>
            </a:r>
            <a:r>
              <a:rPr lang="en-US" sz="5400" b="1" dirty="0" smtClean="0">
                <a:effectLst>
                  <a:glow rad="127000">
                    <a:schemeClr val="tx1"/>
                  </a:glow>
                </a:effectLst>
                <a:latin typeface="Arial" charset="0"/>
                <a:ea typeface="ＭＳ Ｐゴシック" charset="0"/>
                <a:cs typeface="ＭＳ Ｐゴシック" charset="0"/>
              </a:rPr>
              <a:t>sense.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1560" y="620687"/>
            <a:ext cx="7704856" cy="5663069"/>
          </a:xfrm>
          <a:prstGeom prst="rect">
            <a:avLst/>
          </a:prstGeom>
        </p:spPr>
      </p:pic>
    </p:spTree>
    <p:extLst>
      <p:ext uri="{BB962C8B-B14F-4D97-AF65-F5344CB8AC3E}">
        <p14:creationId xmlns:p14="http://schemas.microsoft.com/office/powerpoint/2010/main" val="3327161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27384"/>
            <a:ext cx="9036496" cy="1152128"/>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"Christian" Idolatry</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772649"/>
            <a:ext cx="9144000" cy="6071118"/>
          </a:xfrm>
          <a:prstGeom prst="rect">
            <a:avLst/>
          </a:prstGeom>
        </p:spPr>
      </p:pic>
    </p:spTree>
    <p:extLst>
      <p:ext uri="{BB962C8B-B14F-4D97-AF65-F5344CB8AC3E}">
        <p14:creationId xmlns:p14="http://schemas.microsoft.com/office/powerpoint/2010/main" val="31988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37" y="35082"/>
            <a:ext cx="9121013" cy="6840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"Christian" Idolatry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870554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150" y="980728"/>
            <a:ext cx="9103868" cy="58734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2699792" y="908720"/>
            <a:ext cx="6444208" cy="6120680"/>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God</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response to </a:t>
            </a:r>
            <a:r>
              <a:rPr lang="en-US" b="1" dirty="0" smtClean="0">
                <a:effectLst>
                  <a:glow rad="127000">
                    <a:schemeClr val="tx1"/>
                  </a:glow>
                </a:effectLst>
                <a:latin typeface="Arial" charset="0"/>
                <a:ea typeface="ＭＳ Ｐゴシック" charset="0"/>
                <a:cs typeface="ＭＳ Ｐゴシック" charset="0"/>
              </a:rPr>
              <a:t>Judah</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trust in herself would be to humble the nation both in the near Babylonian invasion and the distant Tribulation judgments (2:9-22</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406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pPr>
            <a:r>
              <a:rPr lang="en-US" b="1">
                <a:solidFill>
                  <a:srgbClr val="000000"/>
                </a:solidFill>
                <a:latin typeface="Comic Sans MS" charset="0"/>
                <a:sym typeface="Calibri"/>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defTabSz="914400"/>
              <a:endParaRPr lang="en-US">
                <a:solidFill>
                  <a:srgbClr val="000000"/>
                </a:solidFill>
                <a:latin typeface="Times New Roman" pitchFamily="-128" charset="0"/>
                <a:sym typeface="Calibri"/>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algn="ctr" defTabSz="914400"/>
              <a:r>
                <a:rPr lang="en-US" b="1" dirty="0" smtClean="0">
                  <a:solidFill>
                    <a:srgbClr val="FFFFFF"/>
                  </a:solidFill>
                  <a:latin typeface="Arial"/>
                  <a:cs typeface="Arial"/>
                  <a:sym typeface="Calibri"/>
                </a:rPr>
                <a:t>New Heavens &amp; New Earth</a:t>
              </a:r>
              <a:endParaRPr lang="en-US" b="1" dirty="0">
                <a:solidFill>
                  <a:srgbClr val="FFFFFF"/>
                </a:solidFill>
                <a:latin typeface="Arial"/>
                <a:cs typeface="Arial"/>
                <a:sym typeface="Calibri"/>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defTabSz="914400"/>
              <a:endParaRPr lang="en-US">
                <a:solidFill>
                  <a:srgbClr val="000000"/>
                </a:solidFill>
                <a:latin typeface="Times New Roman" pitchFamily="-128" charset="0"/>
                <a:sym typeface="Calibri"/>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algn="ctr" defTabSz="914400"/>
              <a:r>
                <a:rPr lang="en-US" b="1" dirty="0" smtClean="0">
                  <a:solidFill>
                    <a:srgbClr val="FFFFFF"/>
                  </a:solidFill>
                  <a:latin typeface="Arial"/>
                  <a:cs typeface="Arial"/>
                  <a:sym typeface="Calibri"/>
                </a:rPr>
                <a:t>Christ</a:t>
              </a:r>
              <a:r>
                <a:rPr lang="fr-FR" b="1" dirty="0" smtClean="0">
                  <a:solidFill>
                    <a:srgbClr val="FFFFFF"/>
                  </a:solidFill>
                  <a:latin typeface="Arial"/>
                  <a:cs typeface="Arial"/>
                  <a:sym typeface="Calibri"/>
                </a:rPr>
                <a:t>'</a:t>
              </a:r>
              <a:r>
                <a:rPr lang="en-US" b="1" dirty="0" smtClean="0">
                  <a:solidFill>
                    <a:srgbClr val="FFFFFF"/>
                  </a:solidFill>
                  <a:latin typeface="Arial"/>
                  <a:cs typeface="Arial"/>
                  <a:sym typeface="Calibri"/>
                </a:rPr>
                <a:t>s Second Coming to Reign in Millennium</a:t>
              </a:r>
              <a:endParaRPr lang="en-US" b="1" dirty="0">
                <a:solidFill>
                  <a:srgbClr val="FFFFFF"/>
                </a:solidFill>
                <a:latin typeface="Arial"/>
                <a:cs typeface="Arial"/>
                <a:sym typeface="Calibri"/>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defTabSz="914400"/>
              <a:endParaRPr lang="en-US">
                <a:solidFill>
                  <a:srgbClr val="000000"/>
                </a:solidFill>
                <a:latin typeface="Times New Roman" pitchFamily="-128" charset="0"/>
                <a:sym typeface="Calibri"/>
              </a:endParaRPr>
            </a:p>
          </p:txBody>
        </p:sp>
        <p:sp>
          <p:nvSpPr>
            <p:cNvPr id="18" name="TextBox 17"/>
            <p:cNvSpPr txBox="1"/>
            <p:nvPr/>
          </p:nvSpPr>
          <p:spPr>
            <a:xfrm>
              <a:off x="3419872" y="2204864"/>
              <a:ext cx="1872208" cy="1938992"/>
            </a:xfrm>
            <a:prstGeom prst="rect">
              <a:avLst/>
            </a:prstGeom>
            <a:noFill/>
          </p:spPr>
          <p:txBody>
            <a:bodyPr wrap="square" rtlCol="0">
              <a:spAutoFit/>
            </a:bodyPr>
            <a:lstStyle/>
            <a:p>
              <a:pPr algn="ctr" defTabSz="914400"/>
              <a:r>
                <a:rPr lang="en-US" b="1" dirty="0" smtClean="0">
                  <a:solidFill>
                    <a:srgbClr val="FFFFFF"/>
                  </a:solidFill>
                  <a:latin typeface="Arial"/>
                  <a:cs typeface="Arial"/>
                  <a:sym typeface="Calibri"/>
                </a:rPr>
                <a:t>Christ</a:t>
              </a:r>
              <a:r>
                <a:rPr lang="fr-FR" b="1" dirty="0" smtClean="0">
                  <a:solidFill>
                    <a:srgbClr val="FFFFFF"/>
                  </a:solidFill>
                  <a:latin typeface="Arial"/>
                  <a:cs typeface="Arial"/>
                  <a:sym typeface="Calibri"/>
                </a:rPr>
                <a:t>'</a:t>
              </a:r>
              <a:r>
                <a:rPr lang="en-US" b="1" dirty="0" smtClean="0">
                  <a:solidFill>
                    <a:srgbClr val="FFFFFF"/>
                  </a:solidFill>
                  <a:latin typeface="Arial"/>
                  <a:cs typeface="Arial"/>
                  <a:sym typeface="Calibri"/>
                </a:rPr>
                <a:t>s First Coming to Suffer</a:t>
              </a:r>
              <a:br>
                <a:rPr lang="en-US" b="1" dirty="0" smtClean="0">
                  <a:solidFill>
                    <a:srgbClr val="FFFFFF"/>
                  </a:solidFill>
                  <a:latin typeface="Arial"/>
                  <a:cs typeface="Arial"/>
                  <a:sym typeface="Calibri"/>
                </a:rPr>
              </a:br>
              <a:r>
                <a:rPr lang="en-US" b="1" dirty="0" smtClean="0">
                  <a:solidFill>
                    <a:srgbClr val="FFFFFF"/>
                  </a:solidFill>
                  <a:latin typeface="Arial"/>
                  <a:cs typeface="Arial"/>
                  <a:sym typeface="Calibri"/>
                </a:rPr>
                <a:t>(AD 33)</a:t>
              </a:r>
              <a:endParaRPr lang="en-US" b="1" dirty="0">
                <a:solidFill>
                  <a:srgbClr val="FFFFFF"/>
                </a:solidFill>
                <a:latin typeface="Arial"/>
                <a:cs typeface="Arial"/>
                <a:sym typeface="Calibri"/>
              </a:endParaRPr>
            </a:p>
          </p:txBody>
        </p:sp>
      </p:grpSp>
      <p:grpSp>
        <p:nvGrpSpPr>
          <p:cNvPr id="21" name="Group 20"/>
          <p:cNvGrpSpPr/>
          <p:nvPr/>
        </p:nvGrpSpPr>
        <p:grpSpPr>
          <a:xfrm>
            <a:off x="-180528" y="2276872"/>
            <a:ext cx="4536504" cy="2738218"/>
            <a:chOff x="-180528" y="2276872"/>
            <a:chExt cx="4536504" cy="2738218"/>
          </a:xfrm>
        </p:grpSpPr>
        <p:sp>
          <p:nvSpPr>
            <p:cNvPr id="10" name="Freeform 9"/>
            <p:cNvSpPr/>
            <p:nvPr/>
          </p:nvSpPr>
          <p:spPr>
            <a:xfrm>
              <a:off x="-180528"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defTabSz="914400"/>
              <a:endParaRPr lang="en-US">
                <a:solidFill>
                  <a:srgbClr val="000000"/>
                </a:solidFill>
                <a:latin typeface="Times New Roman" pitchFamily="-128" charset="0"/>
                <a:sym typeface="Calibri"/>
              </a:endParaRPr>
            </a:p>
          </p:txBody>
        </p:sp>
        <p:sp>
          <p:nvSpPr>
            <p:cNvPr id="17" name="TextBox 16"/>
            <p:cNvSpPr txBox="1"/>
            <p:nvPr/>
          </p:nvSpPr>
          <p:spPr>
            <a:xfrm>
              <a:off x="1547664" y="2708920"/>
              <a:ext cx="1872208" cy="1200328"/>
            </a:xfrm>
            <a:prstGeom prst="rect">
              <a:avLst/>
            </a:prstGeom>
            <a:noFill/>
          </p:spPr>
          <p:txBody>
            <a:bodyPr wrap="square" rtlCol="0">
              <a:spAutoFit/>
            </a:bodyPr>
            <a:lstStyle/>
            <a:p>
              <a:pPr algn="ctr" defTabSz="914400"/>
              <a:r>
                <a:rPr lang="en-US" b="1" dirty="0" smtClean="0">
                  <a:solidFill>
                    <a:srgbClr val="FFFFFF"/>
                  </a:solidFill>
                  <a:latin typeface="Arial"/>
                  <a:cs typeface="Arial"/>
                  <a:sym typeface="Calibri"/>
                </a:rPr>
                <a:t>Exile &amp; Return</a:t>
              </a:r>
              <a:br>
                <a:rPr lang="en-US" b="1" dirty="0" smtClean="0">
                  <a:solidFill>
                    <a:srgbClr val="FFFFFF"/>
                  </a:solidFill>
                  <a:latin typeface="Arial"/>
                  <a:cs typeface="Arial"/>
                  <a:sym typeface="Calibri"/>
                </a:rPr>
              </a:br>
              <a:r>
                <a:rPr lang="en-US" b="1" dirty="0" smtClean="0">
                  <a:solidFill>
                    <a:srgbClr val="FFFFFF"/>
                  </a:solidFill>
                  <a:latin typeface="Arial"/>
                  <a:cs typeface="Arial"/>
                  <a:sym typeface="Calibri"/>
                </a:rPr>
                <a:t>(586 BC)</a:t>
              </a:r>
              <a:endParaRPr lang="en-US" b="1" dirty="0">
                <a:solidFill>
                  <a:srgbClr val="FFFFFF"/>
                </a:solidFill>
                <a:latin typeface="Arial"/>
                <a:cs typeface="Arial"/>
                <a:sym typeface="Calibri"/>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defTabSz="914400"/>
              <a:endParaRPr lang="en-US">
                <a:solidFill>
                  <a:srgbClr val="000000"/>
                </a:solidFill>
                <a:latin typeface="Times New Roman" pitchFamily="-128" charset="0"/>
                <a:sym typeface="Calibri"/>
              </a:endParaRPr>
            </a:p>
          </p:txBody>
        </p:sp>
        <p:sp>
          <p:nvSpPr>
            <p:cNvPr id="6" name="TextBox 5"/>
            <p:cNvSpPr txBox="1"/>
            <p:nvPr/>
          </p:nvSpPr>
          <p:spPr>
            <a:xfrm>
              <a:off x="-180528" y="3068960"/>
              <a:ext cx="1872208" cy="1200328"/>
            </a:xfrm>
            <a:prstGeom prst="rect">
              <a:avLst/>
            </a:prstGeom>
            <a:noFill/>
          </p:spPr>
          <p:txBody>
            <a:bodyPr wrap="square" rtlCol="0">
              <a:spAutoFit/>
            </a:bodyPr>
            <a:lstStyle/>
            <a:p>
              <a:pPr algn="ctr" defTabSz="914400"/>
              <a:r>
                <a:rPr lang="en-US" b="1" dirty="0" smtClean="0">
                  <a:solidFill>
                    <a:srgbClr val="000000"/>
                  </a:solidFill>
                  <a:latin typeface="Arial"/>
                  <a:cs typeface="Arial"/>
                  <a:sym typeface="Calibri"/>
                </a:rPr>
                <a:t>Isaiah</a:t>
              </a:r>
              <a:r>
                <a:rPr lang="fr-FR" b="1" dirty="0" smtClean="0">
                  <a:solidFill>
                    <a:srgbClr val="000000"/>
                  </a:solidFill>
                  <a:latin typeface="Arial"/>
                  <a:cs typeface="Arial"/>
                  <a:sym typeface="Calibri"/>
                </a:rPr>
                <a:t>'</a:t>
              </a:r>
              <a:r>
                <a:rPr lang="en-US" b="1" dirty="0" smtClean="0">
                  <a:solidFill>
                    <a:srgbClr val="000000"/>
                  </a:solidFill>
                  <a:latin typeface="Arial"/>
                  <a:cs typeface="Arial"/>
                  <a:sym typeface="Calibri"/>
                </a:rPr>
                <a:t>s Time </a:t>
              </a:r>
              <a:br>
                <a:rPr lang="en-US" b="1" dirty="0" smtClean="0">
                  <a:solidFill>
                    <a:srgbClr val="000000"/>
                  </a:solidFill>
                  <a:latin typeface="Arial"/>
                  <a:cs typeface="Arial"/>
                  <a:sym typeface="Calibri"/>
                </a:rPr>
              </a:br>
              <a:r>
                <a:rPr lang="en-US" b="1" dirty="0" smtClean="0">
                  <a:solidFill>
                    <a:srgbClr val="000000"/>
                  </a:solidFill>
                  <a:latin typeface="Arial"/>
                  <a:cs typeface="Arial"/>
                  <a:sym typeface="Calibri"/>
                </a:rPr>
                <a:t>(700 BC)</a:t>
              </a:r>
              <a:endParaRPr lang="en-US" b="1" dirty="0">
                <a:solidFill>
                  <a:srgbClr val="000000"/>
                </a:solidFill>
                <a:latin typeface="Arial"/>
                <a:cs typeface="Arial"/>
                <a:sym typeface="Calibri"/>
              </a:endParaRP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defTabSz="914400">
              <a:defRPr/>
            </a:pPr>
            <a:r>
              <a:rPr lang="en-US" sz="1600" b="1" dirty="0" smtClean="0">
                <a:solidFill>
                  <a:srgbClr val="FFFFFF"/>
                </a:solidFill>
                <a:effectLst>
                  <a:outerShdw blurRad="38100" dist="38100" dir="2700000" algn="tl">
                    <a:srgbClr val="000000"/>
                  </a:outerShdw>
                </a:effectLst>
                <a:latin typeface="Comic Sans MS" charset="0"/>
                <a:sym typeface="Calibri"/>
              </a:rPr>
              <a:t>Adapted significantly from Salem </a:t>
            </a:r>
            <a:r>
              <a:rPr lang="en-US" sz="1600" b="1" dirty="0" err="1">
                <a:solidFill>
                  <a:srgbClr val="FFFFFF"/>
                </a:solidFill>
                <a:effectLst>
                  <a:outerShdw blurRad="38100" dist="38100" dir="2700000" algn="tl">
                    <a:srgbClr val="000000"/>
                  </a:outerShdw>
                </a:effectLst>
                <a:latin typeface="Comic Sans MS" charset="0"/>
                <a:sym typeface="Calibri"/>
              </a:rPr>
              <a:t>Kirban</a:t>
            </a:r>
            <a:r>
              <a:rPr lang="en-US" sz="1600" b="1" dirty="0" smtClean="0">
                <a:solidFill>
                  <a:srgbClr val="FFFFFF"/>
                </a:solidFill>
                <a:effectLst>
                  <a:outerShdw blurRad="38100" dist="38100" dir="2700000" algn="tl">
                    <a:srgbClr val="000000"/>
                  </a:outerShdw>
                </a:effectLst>
                <a:latin typeface="Comic Sans MS" charset="0"/>
                <a:sym typeface="Calibri"/>
              </a:rPr>
              <a:t>, </a:t>
            </a:r>
            <a:r>
              <a:rPr lang="en-US" sz="1600" b="1" i="1" dirty="0" smtClean="0">
                <a:solidFill>
                  <a:srgbClr val="FFFFFF"/>
                </a:solidFill>
                <a:effectLst>
                  <a:outerShdw blurRad="38100" dist="38100" dir="2700000" algn="tl">
                    <a:srgbClr val="000000"/>
                  </a:outerShdw>
                </a:effectLst>
                <a:latin typeface="Comic Sans MS" charset="0"/>
                <a:sym typeface="Calibri"/>
              </a:rPr>
              <a:t>Charts </a:t>
            </a:r>
            <a:r>
              <a:rPr lang="en-US" sz="1600" b="1" i="1" dirty="0">
                <a:solidFill>
                  <a:srgbClr val="FFFFFF"/>
                </a:solidFill>
                <a:effectLst>
                  <a:outerShdw blurRad="38100" dist="38100" dir="2700000" algn="tl">
                    <a:srgbClr val="000000"/>
                  </a:outerShdw>
                </a:effectLst>
                <a:latin typeface="Comic Sans MS" charset="0"/>
                <a:sym typeface="Calibri"/>
              </a:rPr>
              <a:t>on Revelation</a:t>
            </a:r>
            <a:r>
              <a:rPr lang="en-US" sz="1600" b="1" dirty="0">
                <a:solidFill>
                  <a:srgbClr val="FFFFFF"/>
                </a:solidFill>
                <a:effectLst>
                  <a:outerShdw blurRad="38100" dist="38100" dir="2700000" algn="tl">
                    <a:srgbClr val="000000"/>
                  </a:outerShdw>
                </a:effectLst>
                <a:latin typeface="Comic Sans MS" charset="0"/>
                <a:sym typeface="Calibri"/>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smtClean="0">
                <a:solidFill>
                  <a:srgbClr val="FFFFFF"/>
                </a:solidFill>
                <a:latin typeface="Comic Sans MS" charset="0"/>
                <a:cs typeface="Geneva" charset="0"/>
              </a:rPr>
              <a:t>Isaiah</a:t>
            </a:r>
            <a:r>
              <a:rPr lang="fr-FR" sz="4400" b="1" dirty="0" smtClean="0">
                <a:solidFill>
                  <a:srgbClr val="FFFFFF"/>
                </a:solidFill>
                <a:latin typeface="Comic Sans MS" charset="0"/>
                <a:cs typeface="Geneva" charset="0"/>
              </a:rPr>
              <a:t>'</a:t>
            </a:r>
            <a:r>
              <a:rPr lang="en-US" sz="4400" b="1" dirty="0" smtClean="0">
                <a:solidFill>
                  <a:srgbClr val="FFFFFF"/>
                </a:solidFill>
                <a:latin typeface="Comic Sans MS" charset="0"/>
                <a:cs typeface="Geneva" charset="0"/>
              </a:rPr>
              <a:t>s View of the Future</a:t>
            </a:r>
            <a:endParaRPr lang="en-US" sz="4400" b="1" dirty="0">
              <a:solidFill>
                <a:srgbClr val="FFFFFF"/>
              </a:solidFill>
              <a:latin typeface="Comic Sans MS" charset="0"/>
              <a:cs typeface="Geneva" charset="0"/>
            </a:endParaRPr>
          </a:p>
        </p:txBody>
      </p:sp>
    </p:spTree>
    <p:extLst>
      <p:ext uri="{BB962C8B-B14F-4D97-AF65-F5344CB8AC3E}">
        <p14:creationId xmlns:p14="http://schemas.microsoft.com/office/powerpoint/2010/main" val="424354356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Divided Kingdom</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Judah</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Israel</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sym typeface="Calibri"/>
              </a:rPr>
              <a:t>140</a:t>
            </a:r>
            <a:endParaRPr lang="en-US" b="1" dirty="0">
              <a:solidFill>
                <a:srgbClr val="FFFFFF"/>
              </a:solidFill>
              <a:latin typeface="Arial" charset="0"/>
              <a:cs typeface="Arial" charset="0"/>
              <a:sym typeface="Calibri"/>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sym typeface="Calibri"/>
              </a:rPr>
              <a:t>1 Kings 12–2 Kings 17</a:t>
            </a:r>
            <a:endParaRPr lang="en-US" sz="2800" b="1" i="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Ammon</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Aram</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Edom</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Moab</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Egypt</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Philistia</a:t>
            </a:r>
            <a:endParaRPr lang="en-US" sz="3200" b="1" dirty="0">
              <a:solidFill>
                <a:srgbClr val="FFFFFF"/>
              </a:solidFill>
              <a:effectLst>
                <a:glow rad="101600">
                  <a:srgbClr val="000000">
                    <a:alpha val="75000"/>
                  </a:srgbClr>
                </a:glow>
              </a:effectLst>
              <a:latin typeface="Arial"/>
              <a:cs typeface="Arial"/>
              <a:sym typeface="Calibri"/>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cs typeface="Arial"/>
                <a:sym typeface="Calibri"/>
              </a:rPr>
              <a:t>Phoenicia</a:t>
            </a:r>
            <a:endParaRPr lang="en-US" sz="3200" b="1" dirty="0">
              <a:solidFill>
                <a:srgbClr val="FFFFFF"/>
              </a:solidFill>
              <a:effectLst>
                <a:glow rad="101600">
                  <a:srgbClr val="000000">
                    <a:alpha val="75000"/>
                  </a:srgbClr>
                </a:glow>
              </a:effectLst>
              <a:latin typeface="Arial"/>
              <a:cs typeface="Arial"/>
              <a:sym typeface="Calibri"/>
            </a:endParaRPr>
          </a:p>
        </p:txBody>
      </p:sp>
    </p:spTree>
    <p:extLst>
      <p:ext uri="{BB962C8B-B14F-4D97-AF65-F5344CB8AC3E}">
        <p14:creationId xmlns:p14="http://schemas.microsoft.com/office/powerpoint/2010/main" val="2699535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7384"/>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70956"/>
            <a:ext cx="9144000" cy="909772"/>
          </a:xfrm>
          <a:effectLst>
            <a:outerShdw blurRad="63500" dist="35921" dir="2700000" algn="ctr" rotWithShape="0">
              <a:schemeClr val="tx2">
                <a:alpha val="74998"/>
              </a:schemeClr>
            </a:outerShdw>
          </a:effectLst>
          <a:extLst/>
        </p:spPr>
        <p:txBody>
          <a:bodyPr anchor="ctr"/>
          <a:lstStyle/>
          <a:p>
            <a:pPr>
              <a:defRPr/>
            </a:pPr>
            <a:r>
              <a:rPr lang="en-US" sz="6000" b="1" dirty="0" smtClean="0">
                <a:effectLst>
                  <a:glow rad="127000">
                    <a:schemeClr val="tx1"/>
                  </a:glow>
                </a:effectLst>
                <a:latin typeface="Arial" charset="0"/>
                <a:ea typeface="ＭＳ Ｐゴシック" charset="0"/>
                <a:cs typeface="ＭＳ Ｐゴシック" charset="0"/>
              </a:rPr>
              <a:t>"In that day…"</a:t>
            </a:r>
            <a:endParaRPr lang="en-US" sz="6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sym typeface="Calibri"/>
              </a:rPr>
              <a:t>Judgment</a:t>
            </a:r>
            <a:endParaRPr lang="en-US" sz="32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sym typeface="Calibri"/>
              </a:rPr>
              <a:t>452</a:t>
            </a:r>
          </a:p>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sym typeface="Calibri"/>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sym typeface="Calibri"/>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sym typeface="Calibri"/>
              </a:rPr>
              <a:t>Salvation</a:t>
            </a:r>
            <a:endParaRPr lang="en-US" sz="32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sym typeface="Calibri"/>
            </a:endParaRPr>
          </a:p>
        </p:txBody>
      </p:sp>
      <p:sp>
        <p:nvSpPr>
          <p:cNvPr id="10" name="Rectangle 2"/>
          <p:cNvSpPr txBox="1">
            <a:spLocks noChangeArrowheads="1"/>
          </p:cNvSpPr>
          <p:nvPr/>
        </p:nvSpPr>
        <p:spPr bwMode="auto">
          <a:xfrm>
            <a:off x="5761" y="1052736"/>
            <a:ext cx="914400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fi-FI" sz="4800" b="1" dirty="0" smtClean="0">
                <a:solidFill>
                  <a:srgbClr val="FFFFFF"/>
                </a:solidFill>
                <a:effectLst>
                  <a:glow rad="127000">
                    <a:srgbClr val="000000"/>
                  </a:glow>
                </a:effectLst>
                <a:latin typeface="Arial" charset="0"/>
                <a:ea typeface="ＭＳ Ｐゴシック" charset="0"/>
                <a:cs typeface="ＭＳ Ｐゴシック" charset="0"/>
                <a:sym typeface="Calibri"/>
              </a:rPr>
              <a:t>Isaiah </a:t>
            </a:r>
            <a:r>
              <a:rPr lang="fi-FI" sz="4800" b="1" dirty="0">
                <a:solidFill>
                  <a:srgbClr val="FFFFFF"/>
                </a:solidFill>
                <a:effectLst>
                  <a:glow rad="127000">
                    <a:srgbClr val="000000"/>
                  </a:glow>
                </a:effectLst>
                <a:latin typeface="Arial" charset="0"/>
                <a:ea typeface="ＭＳ Ｐゴシック" charset="0"/>
                <a:cs typeface="ＭＳ Ｐゴシック" charset="0"/>
                <a:sym typeface="Calibri"/>
              </a:rPr>
              <a:t>2:17, 20; 3:7, 18; 4:</a:t>
            </a:r>
            <a:r>
              <a:rPr lang="fi-FI" sz="4800" b="1" dirty="0" smtClean="0">
                <a:solidFill>
                  <a:srgbClr val="FFFFFF"/>
                </a:solidFill>
                <a:effectLst>
                  <a:glow rad="127000">
                    <a:srgbClr val="000000"/>
                  </a:glow>
                </a:effectLst>
                <a:latin typeface="Arial" charset="0"/>
                <a:ea typeface="ＭＳ Ｐゴシック" charset="0"/>
                <a:cs typeface="ＭＳ Ｐゴシック" charset="0"/>
                <a:sym typeface="Calibri"/>
              </a:rPr>
              <a:t>1-2</a:t>
            </a:r>
            <a:endParaRPr lang="en-US" sz="48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38260181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10" y="-1"/>
            <a:ext cx="6946154" cy="6866425"/>
          </a:xfrm>
          <a:prstGeom prst="rect">
            <a:avLst/>
          </a:prstGeom>
        </p:spPr>
      </p:pic>
      <p:sp>
        <p:nvSpPr>
          <p:cNvPr id="900098" name="Rectangle 2"/>
          <p:cNvSpPr>
            <a:spLocks noGrp="1" noChangeArrowheads="1"/>
          </p:cNvSpPr>
          <p:nvPr>
            <p:ph type="ctrTitle"/>
          </p:nvPr>
        </p:nvSpPr>
        <p:spPr>
          <a:xfrm>
            <a:off x="4913805" y="3933056"/>
            <a:ext cx="4211960" cy="2088232"/>
          </a:xfrm>
          <a:solidFill>
            <a:srgbClr val="800000"/>
          </a:solidFill>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God judges our pride and self-sufficiency </a:t>
            </a:r>
            <a:r>
              <a:rPr lang="en-US" sz="3600" b="1" dirty="0" smtClean="0">
                <a:effectLst>
                  <a:glow rad="127000">
                    <a:schemeClr val="tx1"/>
                  </a:glow>
                </a:effectLst>
                <a:latin typeface="Arial" charset="0"/>
                <a:ea typeface="ＭＳ Ｐゴシック" charset="0"/>
                <a:cs typeface="ＭＳ Ｐゴシック" charset="0"/>
              </a:rPr>
              <a:t>too.</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4292" y="1030484"/>
            <a:ext cx="3763972" cy="1102372"/>
          </a:xfrm>
          <a:prstGeom prst="rect">
            <a:avLst/>
          </a:prstGeom>
        </p:spPr>
      </p:pic>
    </p:spTree>
    <p:extLst>
      <p:ext uri="{BB962C8B-B14F-4D97-AF65-F5344CB8AC3E}">
        <p14:creationId xmlns:p14="http://schemas.microsoft.com/office/powerpoint/2010/main" val="2727534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323528" y="188640"/>
            <a:ext cx="3600400" cy="3960440"/>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The Self-Esteem Craze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355976" y="121701"/>
            <a:ext cx="4789338" cy="6907699"/>
          </a:xfrm>
          <a:prstGeom prst="rect">
            <a:avLst/>
          </a:prstGeom>
        </p:spPr>
      </p:pic>
      <p:sp>
        <p:nvSpPr>
          <p:cNvPr id="7" name="Rectangle 2"/>
          <p:cNvSpPr txBox="1">
            <a:spLocks noChangeArrowheads="1"/>
          </p:cNvSpPr>
          <p:nvPr/>
        </p:nvSpPr>
        <p:spPr bwMode="auto">
          <a:xfrm>
            <a:off x="4355976" y="0"/>
            <a:ext cx="4788024" cy="1484784"/>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000000"/>
                </a:solidFill>
                <a:effectLst/>
                <a:latin typeface="Arial" charset="0"/>
                <a:ea typeface="ＭＳ Ｐゴシック" charset="0"/>
                <a:cs typeface="ＭＳ Ｐゴシック" charset="0"/>
                <a:sym typeface="Calibri"/>
              </a:rPr>
              <a:t>WHAT MATTERS MOST IS HOW YOU SEE YOURSELF</a:t>
            </a:r>
            <a:endParaRPr lang="en-US" sz="3200" b="1" dirty="0">
              <a:solidFill>
                <a:srgbClr val="000000"/>
              </a:solidFill>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15604047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Self Confidence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81000"/>
            <a:ext cx="9144000" cy="6096000"/>
          </a:xfrm>
          <a:prstGeom prst="rect">
            <a:avLst/>
          </a:prstGeom>
        </p:spPr>
      </p:pic>
    </p:spTree>
    <p:extLst>
      <p:ext uri="{BB962C8B-B14F-4D97-AF65-F5344CB8AC3E}">
        <p14:creationId xmlns:p14="http://schemas.microsoft.com/office/powerpoint/2010/main" val="4020578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187624" y="188640"/>
            <a:ext cx="6768752" cy="1656184"/>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The Self-Esteem Craze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63839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Bible Q &amp; A</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9413" y="-29883"/>
            <a:ext cx="9323295" cy="699247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Tree>
    <p:extLst>
      <p:ext uri="{BB962C8B-B14F-4D97-AF65-F5344CB8AC3E}">
        <p14:creationId xmlns:p14="http://schemas.microsoft.com/office/powerpoint/2010/main" val="4132471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188640"/>
            <a:ext cx="9036496" cy="1152128"/>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The Self-Esteem Craze</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1520" y="1484784"/>
            <a:ext cx="8696815" cy="5085184"/>
          </a:xfrm>
          <a:prstGeom prst="rect">
            <a:avLst/>
          </a:prstGeom>
          <a:noFill/>
          <a:ln w="9525">
            <a:solidFill>
              <a:srgbClr val="FFFFFF"/>
            </a:solid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5400" b="1">
                <a:effectLst>
                  <a:glow rad="127000">
                    <a:schemeClr val="tx1"/>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smtClean="0">
                <a:solidFill>
                  <a:srgbClr val="FFFFFF"/>
                </a:solidFill>
                <a:effectLst>
                  <a:glow rad="127000">
                    <a:srgbClr val="000000"/>
                  </a:glow>
                </a:effectLst>
                <a:sym typeface="Calibri"/>
              </a:rPr>
              <a:t>"But </a:t>
            </a:r>
            <a:r>
              <a:rPr lang="en-US" sz="2800" dirty="0">
                <a:solidFill>
                  <a:srgbClr val="FFFFFF"/>
                </a:solidFill>
                <a:effectLst>
                  <a:glow rad="127000">
                    <a:srgbClr val="000000"/>
                  </a:glow>
                </a:effectLst>
                <a:sym typeface="Calibri"/>
              </a:rPr>
              <a:t>mark this: There will be terrible times in the last days. </a:t>
            </a:r>
            <a:r>
              <a:rPr lang="en-US" sz="2800" dirty="0">
                <a:solidFill>
                  <a:srgbClr val="FFFF00"/>
                </a:solidFill>
                <a:effectLst>
                  <a:glow rad="127000">
                    <a:srgbClr val="000000"/>
                  </a:glow>
                </a:effectLst>
                <a:sym typeface="Calibri"/>
              </a:rPr>
              <a:t>People will be lovers of themselves</a:t>
            </a:r>
            <a:r>
              <a:rPr lang="en-US" sz="2800" dirty="0">
                <a:solidFill>
                  <a:srgbClr val="FFFFFF"/>
                </a:solidFill>
                <a:effectLst>
                  <a:glow rad="127000">
                    <a:srgbClr val="000000"/>
                  </a:glow>
                </a:effectLst>
                <a:sym typeface="Calibri"/>
              </a:rPr>
              <a:t>, lovers of money, boastful, proud, abusive, disobedient to their parents, ungrateful, unholy, without love, unforgiving, slanderous, without self-control, brutal, not lovers of the good, treacherous, rash, conceited, lovers of pleasure rather than lovers of God— having a form of godliness but denying its power. Have nothing to do with such people</a:t>
            </a:r>
            <a:r>
              <a:rPr lang="en-US" sz="2800" dirty="0" smtClean="0">
                <a:solidFill>
                  <a:srgbClr val="FFFFFF"/>
                </a:solidFill>
                <a:effectLst>
                  <a:glow rad="127000">
                    <a:srgbClr val="000000"/>
                  </a:glow>
                </a:effectLst>
                <a:sym typeface="Calibri"/>
              </a:rPr>
              <a:t>."</a:t>
            </a:r>
            <a:endParaRPr lang="en-US" sz="2800" dirty="0">
              <a:solidFill>
                <a:srgbClr val="FFFFFF"/>
              </a:solidFill>
              <a:effectLst>
                <a:glow rad="127000">
                  <a:srgbClr val="000000"/>
                </a:glow>
              </a:effectLst>
              <a:sym typeface="Calibri"/>
            </a:endParaRPr>
          </a:p>
          <a:p>
            <a:r>
              <a:rPr lang="en-US" sz="2800" dirty="0">
                <a:solidFill>
                  <a:srgbClr val="FFFFFF"/>
                </a:solidFill>
                <a:effectLst>
                  <a:glow rad="127000">
                    <a:srgbClr val="000000"/>
                  </a:glow>
                </a:effectLst>
                <a:sym typeface="Calibri"/>
              </a:rPr>
              <a:t> 2 Timothy 3:1-5</a:t>
            </a:r>
            <a:br>
              <a:rPr lang="en-US" sz="2800" dirty="0">
                <a:solidFill>
                  <a:srgbClr val="FFFFFF"/>
                </a:solidFill>
                <a:effectLst>
                  <a:glow rad="127000">
                    <a:srgbClr val="000000"/>
                  </a:glow>
                </a:effectLst>
                <a:sym typeface="Calibri"/>
              </a:rPr>
            </a:br>
            <a:endParaRPr lang="en-US" sz="2800" dirty="0">
              <a:solidFill>
                <a:srgbClr val="FFFFFF"/>
              </a:solidFill>
              <a:effectLst>
                <a:glow rad="127000">
                  <a:srgbClr val="000000"/>
                </a:glow>
              </a:effectLst>
              <a:sym typeface="Calibri"/>
            </a:endParaRPr>
          </a:p>
        </p:txBody>
      </p:sp>
      <p:pic>
        <p:nvPicPr>
          <p:cNvPr id="5" name="Picture 4"/>
          <p:cNvPicPr>
            <a:picLocks noChangeAspect="1"/>
          </p:cNvPicPr>
          <p:nvPr/>
        </p:nvPicPr>
        <p:blipFill>
          <a:blip r:embed="rId3"/>
          <a:stretch>
            <a:fillRect/>
          </a:stretch>
        </p:blipFill>
        <p:spPr>
          <a:xfrm>
            <a:off x="1982010" y="2903529"/>
            <a:ext cx="5182278" cy="3621815"/>
          </a:xfrm>
          <a:prstGeom prst="rect">
            <a:avLst/>
          </a:prstGeom>
        </p:spPr>
      </p:pic>
    </p:spTree>
    <p:extLst>
      <p:ext uri="{BB962C8B-B14F-4D97-AF65-F5344CB8AC3E}">
        <p14:creationId xmlns:p14="http://schemas.microsoft.com/office/powerpoint/2010/main" val="15005748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547664" y="1340768"/>
            <a:ext cx="6264696" cy="3816424"/>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make life </a:t>
            </a:r>
            <a:r>
              <a:rPr lang="en-US" sz="6600" b="1" i="1" dirty="0">
                <a:solidFill>
                  <a:srgbClr val="FFFF00"/>
                </a:solidFill>
                <a:effectLst>
                  <a:glow rad="127000">
                    <a:schemeClr val="tx1"/>
                  </a:glow>
                </a:effectLst>
                <a:latin typeface="acme secret agent"/>
                <a:ea typeface="ＭＳ Ｐゴシック" charset="0"/>
                <a:cs typeface="acme secret agent"/>
              </a:rPr>
              <a:t>hard</a:t>
            </a:r>
            <a:r>
              <a:rPr lang="en-US" sz="66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for his own </a:t>
            </a:r>
            <a:r>
              <a:rPr lang="en-US" sz="5400" b="1" dirty="0" smtClean="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706249">
            <a:off x="3171142" y="5079408"/>
            <a:ext cx="6264696"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sym typeface="Calibri"/>
              </a:rPr>
              <a:t>Two reasons…</a:t>
            </a:r>
            <a:endParaRPr lang="en-US" sz="54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26452522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76" y="0"/>
            <a:ext cx="4636332" cy="72020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1121" y="4149080"/>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Our </a:t>
            </a:r>
            <a:r>
              <a:rPr lang="en-US" sz="4800" b="1" dirty="0">
                <a:solidFill>
                  <a:srgbClr val="FFFF00"/>
                </a:solidFill>
                <a:effectLst>
                  <a:glow rad="127000">
                    <a:schemeClr val="tx1"/>
                  </a:glow>
                </a:effectLst>
                <a:latin typeface="Arial" charset="0"/>
                <a:ea typeface="ＭＳ Ｐゴシック" charset="0"/>
                <a:cs typeface="ＭＳ Ｐゴシック" charset="0"/>
              </a:rPr>
              <a:t>pride</a:t>
            </a:r>
            <a:r>
              <a:rPr lang="en-US" sz="4800" b="1" dirty="0">
                <a:effectLst>
                  <a:glow rad="127000">
                    <a:schemeClr val="tx1"/>
                  </a:glow>
                </a:effectLst>
                <a:latin typeface="Arial" charset="0"/>
                <a:ea typeface="ＭＳ Ｐゴシック" charset="0"/>
                <a:cs typeface="ＭＳ Ｐゴシック" charset="0"/>
              </a:rPr>
              <a:t> leads us to self-confidence (2:6-22</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264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5148064" cy="68640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1121" y="4149080"/>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God </a:t>
            </a:r>
            <a:r>
              <a:rPr lang="en-US" sz="4800" b="1" dirty="0">
                <a:solidFill>
                  <a:srgbClr val="FFFF00"/>
                </a:solidFill>
                <a:effectLst>
                  <a:glow rad="127000">
                    <a:schemeClr val="tx1"/>
                  </a:glow>
                </a:effectLst>
                <a:latin typeface="Arial" charset="0"/>
                <a:ea typeface="ＭＳ Ｐゴシック" charset="0"/>
                <a:cs typeface="ＭＳ Ｐゴシック" charset="0"/>
              </a:rPr>
              <a:t>removes</a:t>
            </a:r>
            <a:r>
              <a:rPr lang="en-US" sz="4800" b="1" dirty="0">
                <a:effectLst>
                  <a:glow rad="127000">
                    <a:schemeClr val="tx1"/>
                  </a:glow>
                </a:effectLst>
                <a:latin typeface="Arial" charset="0"/>
                <a:ea typeface="ＭＳ Ｐゴシック" charset="0"/>
                <a:cs typeface="ＭＳ Ｐゴシック" charset="0"/>
              </a:rPr>
              <a:t> what we trust so </a:t>
            </a:r>
            <a:r>
              <a:rPr lang="en-US" sz="4800" b="1" dirty="0" smtClean="0">
                <a:effectLst>
                  <a:glow rad="127000">
                    <a:schemeClr val="tx1"/>
                  </a:glow>
                </a:effectLst>
                <a:latin typeface="Arial" charset="0"/>
                <a:ea typeface="ＭＳ Ｐゴシック" charset="0"/>
                <a:cs typeface="ＭＳ Ｐゴシック" charset="0"/>
              </a:rPr>
              <a:t>we</a:t>
            </a:r>
            <a:r>
              <a:rPr lang="fr-FR"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trust him (3:1–4:1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15173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536" y="2492896"/>
            <a:ext cx="8318500" cy="43651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72008" y="116632"/>
            <a:ext cx="9252520" cy="3312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Lord,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a:t>
            </a:r>
            <a:r>
              <a:rPr lang="en-US" sz="3600" b="1" dirty="0" smtClean="0">
                <a:effectLst>
                  <a:glow rad="127000">
                    <a:schemeClr val="tx1"/>
                  </a:glow>
                </a:effectLst>
                <a:latin typeface="Arial" charset="0"/>
                <a:ea typeface="ＭＳ Ｐゴシック" charset="0"/>
                <a:cs typeface="ＭＳ Ｐゴシック" charset="0"/>
              </a:rPr>
              <a:t>Heaven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Armies, </a:t>
            </a:r>
            <a:r>
              <a:rPr lang="en-US" sz="3600" b="1" dirty="0" smtClean="0">
                <a:effectLst>
                  <a:glow rad="127000">
                    <a:schemeClr val="tx1"/>
                  </a:glow>
                </a:effectLst>
                <a:latin typeface="Arial" charset="0"/>
                <a:ea typeface="ＭＳ Ｐゴシック" charset="0"/>
                <a:cs typeface="ＭＳ Ｐゴシック" charset="0"/>
              </a:rPr>
              <a:t>will </a:t>
            </a:r>
            <a:r>
              <a:rPr lang="en-US" sz="3600" b="1" dirty="0">
                <a:effectLst>
                  <a:glow rad="127000">
                    <a:schemeClr val="tx1"/>
                  </a:glow>
                </a:effectLst>
                <a:latin typeface="Arial" charset="0"/>
                <a:ea typeface="ＭＳ Ｐゴシック" charset="0"/>
                <a:cs typeface="ＭＳ Ｐゴシック" charset="0"/>
              </a:rPr>
              <a:t>take away from Jerusalem and Judah </a:t>
            </a:r>
            <a:r>
              <a:rPr lang="en-US" sz="3600" b="1" dirty="0" smtClean="0">
                <a:effectLst>
                  <a:glow rad="127000">
                    <a:schemeClr val="tx1"/>
                  </a:glow>
                </a:effectLst>
                <a:latin typeface="Arial" charset="0"/>
                <a:ea typeface="ＭＳ Ｐゴシック" charset="0"/>
                <a:cs typeface="ＭＳ Ｐゴシック" charset="0"/>
              </a:rPr>
              <a:t>everything </a:t>
            </a:r>
            <a:r>
              <a:rPr lang="en-US" sz="3600" b="1" dirty="0">
                <a:effectLst>
                  <a:glow rad="127000">
                    <a:schemeClr val="tx1"/>
                  </a:glow>
                </a:effectLst>
                <a:latin typeface="Arial" charset="0"/>
                <a:ea typeface="ＭＳ Ｐゴシック" charset="0"/>
                <a:cs typeface="ＭＳ Ｐゴシック" charset="0"/>
              </a:rPr>
              <a:t>they depend on: </a:t>
            </a:r>
            <a:r>
              <a:rPr lang="en-US" sz="3600" b="1" dirty="0" smtClean="0">
                <a:effectLst>
                  <a:glow rad="127000">
                    <a:schemeClr val="tx1"/>
                  </a:glow>
                </a:effectLst>
                <a:latin typeface="Arial" charset="0"/>
                <a:ea typeface="ＭＳ Ｐゴシック" charset="0"/>
                <a:cs typeface="ＭＳ Ｐゴシック" charset="0"/>
              </a:rPr>
              <a:t>every </a:t>
            </a:r>
            <a:r>
              <a:rPr lang="en-US" sz="3600" b="1" dirty="0">
                <a:effectLst>
                  <a:glow rad="127000">
                    <a:schemeClr val="tx1"/>
                  </a:glow>
                </a:effectLst>
                <a:latin typeface="Arial" charset="0"/>
                <a:ea typeface="ＭＳ Ｐゴシック" charset="0"/>
                <a:cs typeface="ＭＳ Ｐゴシック" charset="0"/>
              </a:rPr>
              <a:t>bit of bread </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every drop of </a:t>
            </a:r>
            <a:r>
              <a:rPr lang="en-US" sz="3600" b="1" dirty="0" smtClean="0">
                <a:effectLst>
                  <a:glow rad="127000">
                    <a:schemeClr val="tx1"/>
                  </a:glow>
                </a:effectLst>
                <a:latin typeface="Arial" charset="0"/>
                <a:ea typeface="ＭＳ Ｐゴシック" charset="0"/>
                <a:cs typeface="ＭＳ Ｐゴシック" charset="0"/>
              </a:rPr>
              <a:t>water" (3:1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303920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35496" y="260648"/>
            <a:ext cx="9036496" cy="720080"/>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Leadership Vacuum (3:2-15)</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6512" y="1340768"/>
            <a:ext cx="9195387" cy="5517232"/>
          </a:xfrm>
          <a:prstGeom prst="rect">
            <a:avLst/>
          </a:prstGeom>
        </p:spPr>
      </p:pic>
    </p:spTree>
    <p:extLst>
      <p:ext uri="{BB962C8B-B14F-4D97-AF65-F5344CB8AC3E}">
        <p14:creationId xmlns:p14="http://schemas.microsoft.com/office/powerpoint/2010/main" val="38688840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5580112" y="3294112"/>
            <a:ext cx="3563888" cy="356388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42" y="3501008"/>
            <a:ext cx="5597214" cy="3382402"/>
          </a:xfrm>
          <a:prstGeom prst="rect">
            <a:avLst/>
          </a:prstGeom>
        </p:spPr>
      </p:pic>
      <p:sp>
        <p:nvSpPr>
          <p:cNvPr id="3" name="Title 2"/>
          <p:cNvSpPr>
            <a:spLocks noGrp="1"/>
          </p:cNvSpPr>
          <p:nvPr>
            <p:ph type="title" idx="4294967295"/>
          </p:nvPr>
        </p:nvSpPr>
        <p:spPr>
          <a:xfrm>
            <a:off x="0" y="-1141413"/>
            <a:ext cx="8228013" cy="1141413"/>
          </a:xfrm>
        </p:spPr>
        <p:txBody>
          <a:bodyPr/>
          <a:lstStyle/>
          <a:p>
            <a:r>
              <a:rPr lang="en-US" b="1" dirty="0" smtClean="0">
                <a:solidFill>
                  <a:srgbClr val="FFFFFF"/>
                </a:solidFill>
              </a:rPr>
              <a:t>Israel Ignorant (Isa. 1:2)</a:t>
            </a:r>
            <a:endParaRPr lang="en-US" b="1" dirty="0">
              <a:solidFill>
                <a:srgbClr val="FFFFFF"/>
              </a:solidFill>
            </a:endParaRPr>
          </a:p>
        </p:txBody>
      </p:sp>
      <p:pic>
        <p:nvPicPr>
          <p:cNvPr id="5" name="Picture 4"/>
          <p:cNvPicPr>
            <a:picLocks noChangeAspect="1"/>
          </p:cNvPicPr>
          <p:nvPr/>
        </p:nvPicPr>
        <p:blipFill>
          <a:blip r:embed="rId6"/>
          <a:stretch>
            <a:fillRect/>
          </a:stretch>
        </p:blipFill>
        <p:spPr>
          <a:xfrm>
            <a:off x="4932040" y="487040"/>
            <a:ext cx="4064000" cy="3302000"/>
          </a:xfrm>
          <a:prstGeom prst="rect">
            <a:avLst/>
          </a:prstGeom>
        </p:spPr>
      </p:pic>
      <p:sp>
        <p:nvSpPr>
          <p:cNvPr id="123907" name="Rectangle 3"/>
          <p:cNvSpPr>
            <a:spLocks noChangeArrowheads="1"/>
          </p:cNvSpPr>
          <p:nvPr/>
        </p:nvSpPr>
        <p:spPr bwMode="auto">
          <a:xfrm>
            <a:off x="0" y="0"/>
            <a:ext cx="6156176" cy="40318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wrap="square">
            <a:spAutoFit/>
          </a:bodyPr>
          <a:lstStyle/>
          <a:p>
            <a:r>
              <a:rPr lang="en-US" sz="3200" b="1" dirty="0" smtClean="0">
                <a:solidFill>
                  <a:prstClr val="white"/>
                </a:solidFill>
                <a:effectLst>
                  <a:glow rad="165100">
                    <a:prstClr val="black"/>
                  </a:glow>
                </a:effectLst>
                <a:latin typeface="Arial"/>
                <a:ea typeface="ＭＳ Ｐゴシック"/>
                <a:cs typeface="Arial"/>
                <a:sym typeface="Calibri"/>
              </a:rPr>
              <a:t>"The very </a:t>
            </a:r>
            <a:r>
              <a:rPr lang="en-US" sz="3200" b="1" dirty="0">
                <a:solidFill>
                  <a:prstClr val="white"/>
                </a:solidFill>
                <a:effectLst>
                  <a:glow rad="165100">
                    <a:prstClr val="black"/>
                  </a:glow>
                </a:effectLst>
                <a:latin typeface="Arial"/>
                <a:ea typeface="ＭＳ Ｐゴシック"/>
                <a:cs typeface="Arial"/>
                <a:sym typeface="Calibri"/>
              </a:rPr>
              <a:t>look on their faces gives them away. </a:t>
            </a:r>
            <a:r>
              <a:rPr lang="en-US" sz="3200" b="1" dirty="0" smtClean="0">
                <a:solidFill>
                  <a:prstClr val="white"/>
                </a:solidFill>
                <a:effectLst>
                  <a:glow rad="165100">
                    <a:prstClr val="black"/>
                  </a:glow>
                </a:effectLst>
                <a:latin typeface="Arial"/>
                <a:ea typeface="ＭＳ Ｐゴシック"/>
                <a:cs typeface="Arial"/>
                <a:sym typeface="Calibri"/>
              </a:rPr>
              <a:t>They </a:t>
            </a:r>
            <a:r>
              <a:rPr lang="en-US" sz="3200" b="1" dirty="0">
                <a:solidFill>
                  <a:prstClr val="white"/>
                </a:solidFill>
                <a:effectLst>
                  <a:glow rad="165100">
                    <a:prstClr val="black"/>
                  </a:glow>
                </a:effectLst>
                <a:latin typeface="Arial"/>
                <a:ea typeface="ＭＳ Ｐゴシック"/>
                <a:cs typeface="Arial"/>
                <a:sym typeface="Calibri"/>
              </a:rPr>
              <a:t>display their sin like the people of Sodom </a:t>
            </a:r>
            <a:r>
              <a:rPr lang="en-US" sz="3200" b="1" dirty="0" smtClean="0">
                <a:solidFill>
                  <a:prstClr val="white"/>
                </a:solidFill>
                <a:effectLst>
                  <a:glow rad="165100">
                    <a:prstClr val="black"/>
                  </a:glow>
                </a:effectLst>
                <a:latin typeface="Arial"/>
                <a:ea typeface="ＭＳ Ｐゴシック"/>
                <a:cs typeface="Arial"/>
                <a:sym typeface="Calibri"/>
              </a:rPr>
              <a:t>and don</a:t>
            </a:r>
            <a:r>
              <a:rPr lang="fr-FR" sz="3200" b="1" dirty="0" smtClean="0">
                <a:solidFill>
                  <a:prstClr val="white"/>
                </a:solidFill>
                <a:effectLst>
                  <a:glow rad="165100">
                    <a:prstClr val="black"/>
                  </a:glow>
                </a:effectLst>
                <a:latin typeface="Arial"/>
                <a:ea typeface="ＭＳ Ｐゴシック"/>
                <a:cs typeface="Arial"/>
                <a:sym typeface="Calibri"/>
              </a:rPr>
              <a:t>'</a:t>
            </a:r>
            <a:r>
              <a:rPr lang="en-US" sz="3200" b="1" dirty="0" smtClean="0">
                <a:solidFill>
                  <a:prstClr val="white"/>
                </a:solidFill>
                <a:effectLst>
                  <a:glow rad="165100">
                    <a:prstClr val="black"/>
                  </a:glow>
                </a:effectLst>
                <a:latin typeface="Arial"/>
                <a:ea typeface="ＭＳ Ｐゴシック"/>
                <a:cs typeface="Arial"/>
                <a:sym typeface="Calibri"/>
              </a:rPr>
              <a:t>t </a:t>
            </a:r>
            <a:r>
              <a:rPr lang="en-US" sz="3200" b="1" dirty="0">
                <a:solidFill>
                  <a:prstClr val="white"/>
                </a:solidFill>
                <a:effectLst>
                  <a:glow rad="165100">
                    <a:prstClr val="black"/>
                  </a:glow>
                </a:effectLst>
                <a:latin typeface="Arial"/>
                <a:ea typeface="ＭＳ Ｐゴシック"/>
                <a:cs typeface="Arial"/>
                <a:sym typeface="Calibri"/>
              </a:rPr>
              <a:t>even try to hide it. </a:t>
            </a:r>
            <a:r>
              <a:rPr lang="en-US" sz="3200" b="1" dirty="0" smtClean="0">
                <a:solidFill>
                  <a:prstClr val="white"/>
                </a:solidFill>
                <a:effectLst>
                  <a:glow rad="165100">
                    <a:prstClr val="black"/>
                  </a:glow>
                </a:effectLst>
                <a:latin typeface="Arial"/>
                <a:ea typeface="ＭＳ Ｐゴシック"/>
                <a:cs typeface="Arial"/>
                <a:sym typeface="Calibri"/>
              </a:rPr>
              <a:t>They </a:t>
            </a:r>
            <a:r>
              <a:rPr lang="en-US" sz="3200" b="1" dirty="0">
                <a:solidFill>
                  <a:prstClr val="white"/>
                </a:solidFill>
                <a:effectLst>
                  <a:glow rad="165100">
                    <a:prstClr val="black"/>
                  </a:glow>
                </a:effectLst>
                <a:latin typeface="Arial"/>
                <a:ea typeface="ＭＳ Ｐゴシック"/>
                <a:cs typeface="Arial"/>
                <a:sym typeface="Calibri"/>
              </a:rPr>
              <a:t>are doomed! </a:t>
            </a:r>
            <a:r>
              <a:rPr lang="en-US" sz="3200" b="1" dirty="0" smtClean="0">
                <a:solidFill>
                  <a:prstClr val="white"/>
                </a:solidFill>
                <a:effectLst>
                  <a:glow rad="165100">
                    <a:prstClr val="black"/>
                  </a:glow>
                </a:effectLst>
                <a:latin typeface="Arial"/>
                <a:ea typeface="ＭＳ Ｐゴシック"/>
                <a:cs typeface="Arial"/>
                <a:sym typeface="Calibri"/>
              </a:rPr>
              <a:t>They </a:t>
            </a:r>
            <a:r>
              <a:rPr lang="en-US" sz="3200" b="1" dirty="0">
                <a:solidFill>
                  <a:prstClr val="white"/>
                </a:solidFill>
                <a:effectLst>
                  <a:glow rad="165100">
                    <a:prstClr val="black"/>
                  </a:glow>
                </a:effectLst>
                <a:latin typeface="Arial"/>
                <a:ea typeface="ＭＳ Ｐゴシック"/>
                <a:cs typeface="Arial"/>
                <a:sym typeface="Calibri"/>
              </a:rPr>
              <a:t>have brought destruction upon themselves</a:t>
            </a:r>
            <a:r>
              <a:rPr lang="en-US" sz="3200" b="1" dirty="0" smtClean="0">
                <a:solidFill>
                  <a:prstClr val="white"/>
                </a:solidFill>
                <a:effectLst>
                  <a:glow rad="165100">
                    <a:prstClr val="black"/>
                  </a:glow>
                </a:effectLst>
                <a:latin typeface="Arial"/>
                <a:ea typeface="ＭＳ Ｐゴシック"/>
                <a:cs typeface="Arial"/>
                <a:sym typeface="Calibri"/>
              </a:rPr>
              <a:t>."</a:t>
            </a:r>
            <a:endParaRPr lang="en-US" sz="3200" b="1" dirty="0">
              <a:solidFill>
                <a:prstClr val="white"/>
              </a:solidFill>
              <a:effectLst>
                <a:glow rad="165100">
                  <a:prstClr val="black"/>
                </a:glow>
              </a:effectLst>
              <a:latin typeface="Arial"/>
              <a:ea typeface="ＭＳ Ｐゴシック"/>
              <a:cs typeface="Arial"/>
              <a:sym typeface="Calibri"/>
            </a:endParaRPr>
          </a:p>
          <a:p>
            <a:pPr algn="r"/>
            <a:r>
              <a:rPr lang="en-US" sz="3200" b="1" dirty="0" smtClean="0">
                <a:solidFill>
                  <a:prstClr val="white"/>
                </a:solidFill>
                <a:effectLst>
                  <a:glow rad="165100">
                    <a:prstClr val="black"/>
                  </a:glow>
                </a:effectLst>
                <a:latin typeface="Arial"/>
                <a:ea typeface="ＭＳ Ｐゴシック"/>
                <a:cs typeface="Arial"/>
                <a:sym typeface="Calibri"/>
              </a:rPr>
              <a:t>(</a:t>
            </a:r>
            <a:r>
              <a:rPr lang="en-US" sz="3200" b="1" dirty="0">
                <a:solidFill>
                  <a:prstClr val="white"/>
                </a:solidFill>
                <a:effectLst>
                  <a:glow rad="165100">
                    <a:prstClr val="black"/>
                  </a:glow>
                </a:effectLst>
                <a:latin typeface="Arial"/>
                <a:ea typeface="ＭＳ Ｐゴシック"/>
                <a:cs typeface="Arial"/>
                <a:sym typeface="Calibri"/>
              </a:rPr>
              <a:t>Isa. </a:t>
            </a:r>
            <a:r>
              <a:rPr lang="en-US" sz="3200" b="1" dirty="0" smtClean="0">
                <a:solidFill>
                  <a:prstClr val="white"/>
                </a:solidFill>
                <a:effectLst>
                  <a:glow rad="165100">
                    <a:prstClr val="black"/>
                  </a:glow>
                </a:effectLst>
                <a:latin typeface="Arial"/>
                <a:ea typeface="ＭＳ Ｐゴシック"/>
                <a:cs typeface="Arial"/>
                <a:sym typeface="Calibri"/>
              </a:rPr>
              <a:t>3:9 </a:t>
            </a:r>
            <a:r>
              <a:rPr lang="en-US" sz="2800" b="1" dirty="0" smtClean="0">
                <a:solidFill>
                  <a:prstClr val="white"/>
                </a:solidFill>
                <a:effectLst>
                  <a:glow rad="165100">
                    <a:prstClr val="black"/>
                  </a:glow>
                </a:effectLst>
                <a:latin typeface="Arial"/>
                <a:ea typeface="ＭＳ Ｐゴシック"/>
                <a:cs typeface="Arial"/>
                <a:sym typeface="Calibri"/>
              </a:rPr>
              <a:t>NLT</a:t>
            </a:r>
            <a:r>
              <a:rPr lang="en-US" sz="3200" b="1" dirty="0" smtClean="0">
                <a:solidFill>
                  <a:prstClr val="white"/>
                </a:solidFill>
                <a:effectLst>
                  <a:glow rad="165100">
                    <a:prstClr val="black"/>
                  </a:glow>
                </a:effectLst>
                <a:latin typeface="Arial"/>
                <a:ea typeface="ＭＳ Ｐゴシック"/>
                <a:cs typeface="Arial"/>
                <a:sym typeface="Calibri"/>
              </a:rPr>
              <a:t>).</a:t>
            </a:r>
            <a:endParaRPr lang="en-US" sz="3200" b="1" dirty="0">
              <a:solidFill>
                <a:prstClr val="white"/>
              </a:solidFill>
              <a:effectLst>
                <a:glow rad="165100">
                  <a:prstClr val="black"/>
                </a:glow>
              </a:effectLst>
              <a:latin typeface="Arial"/>
              <a:ea typeface="ＭＳ Ｐゴシック"/>
              <a:cs typeface="Arial"/>
              <a:sym typeface="Calibri"/>
            </a:endParaRPr>
          </a:p>
        </p:txBody>
      </p:sp>
    </p:spTree>
    <p:extLst>
      <p:ext uri="{BB962C8B-B14F-4D97-AF65-F5344CB8AC3E}">
        <p14:creationId xmlns:p14="http://schemas.microsoft.com/office/powerpoint/2010/main" val="3661328485"/>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218433" y="0"/>
            <a:ext cx="5918982" cy="6858000"/>
          </a:xfrm>
          <a:prstGeom prst="rect">
            <a:avLst/>
          </a:prstGeom>
        </p:spPr>
      </p:pic>
      <p:sp>
        <p:nvSpPr>
          <p:cNvPr id="123907" name="Rectangle 3"/>
          <p:cNvSpPr>
            <a:spLocks noChangeArrowheads="1"/>
          </p:cNvSpPr>
          <p:nvPr/>
        </p:nvSpPr>
        <p:spPr bwMode="auto">
          <a:xfrm>
            <a:off x="0" y="0"/>
            <a:ext cx="3275856" cy="60016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wrap="square">
            <a:spAutoFit/>
          </a:bodyPr>
          <a:lstStyle/>
          <a:p>
            <a:pPr algn="ctr"/>
            <a:r>
              <a:rPr lang="en-US" sz="3200" b="1" dirty="0" smtClean="0">
                <a:solidFill>
                  <a:prstClr val="white"/>
                </a:solidFill>
                <a:effectLst>
                  <a:glow rad="165100">
                    <a:prstClr val="black"/>
                  </a:glow>
                </a:effectLst>
                <a:latin typeface="Arial"/>
                <a:ea typeface="ＭＳ Ｐゴシック"/>
                <a:cs typeface="Arial"/>
                <a:sym typeface="Calibri"/>
              </a:rPr>
              <a:t>"For </a:t>
            </a:r>
            <a:r>
              <a:rPr lang="en-US" sz="3200" b="1" dirty="0">
                <a:solidFill>
                  <a:prstClr val="white"/>
                </a:solidFill>
                <a:effectLst>
                  <a:glow rad="165100">
                    <a:prstClr val="black"/>
                  </a:glow>
                </a:effectLst>
                <a:latin typeface="Arial"/>
                <a:ea typeface="ＭＳ Ｐゴシック"/>
                <a:cs typeface="Arial"/>
                <a:sym typeface="Calibri"/>
              </a:rPr>
              <a:t>Jerusalem will stumble, </a:t>
            </a:r>
            <a:r>
              <a:rPr lang="en-US" sz="3200" b="1" dirty="0" smtClean="0">
                <a:solidFill>
                  <a:prstClr val="white"/>
                </a:solidFill>
                <a:effectLst>
                  <a:glow rad="165100">
                    <a:prstClr val="black"/>
                  </a:glow>
                </a:effectLst>
                <a:latin typeface="Arial"/>
                <a:ea typeface="ＭＳ Ｐゴシック"/>
                <a:cs typeface="Arial"/>
                <a:sym typeface="Calibri"/>
              </a:rPr>
              <a:t>and </a:t>
            </a:r>
            <a:r>
              <a:rPr lang="en-US" sz="3200" b="1" dirty="0">
                <a:solidFill>
                  <a:prstClr val="white"/>
                </a:solidFill>
                <a:effectLst>
                  <a:glow rad="165100">
                    <a:prstClr val="black"/>
                  </a:glow>
                </a:effectLst>
                <a:latin typeface="Arial"/>
                <a:ea typeface="ＭＳ Ｐゴシック"/>
                <a:cs typeface="Arial"/>
                <a:sym typeface="Calibri"/>
              </a:rPr>
              <a:t>Judah will fall, </a:t>
            </a:r>
            <a:r>
              <a:rPr lang="en-US" sz="3200" b="1" dirty="0" smtClean="0">
                <a:solidFill>
                  <a:prstClr val="white"/>
                </a:solidFill>
                <a:effectLst>
                  <a:glow rad="165100">
                    <a:prstClr val="black"/>
                  </a:glow>
                </a:effectLst>
                <a:latin typeface="Arial"/>
                <a:ea typeface="ＭＳ Ｐゴシック"/>
                <a:cs typeface="Arial"/>
                <a:sym typeface="Calibri"/>
              </a:rPr>
              <a:t>because </a:t>
            </a:r>
            <a:r>
              <a:rPr lang="en-US" sz="3200" b="1" dirty="0">
                <a:solidFill>
                  <a:prstClr val="white"/>
                </a:solidFill>
                <a:effectLst>
                  <a:glow rad="165100">
                    <a:prstClr val="black"/>
                  </a:glow>
                </a:effectLst>
                <a:latin typeface="Arial"/>
                <a:ea typeface="ＭＳ Ｐゴシック"/>
                <a:cs typeface="Arial"/>
                <a:sym typeface="Calibri"/>
              </a:rPr>
              <a:t>they speak out against the L</a:t>
            </a:r>
            <a:r>
              <a:rPr lang="en-US" sz="2800" b="1" dirty="0">
                <a:solidFill>
                  <a:prstClr val="white"/>
                </a:solidFill>
                <a:effectLst>
                  <a:glow rad="165100">
                    <a:prstClr val="black"/>
                  </a:glow>
                </a:effectLst>
                <a:latin typeface="Arial"/>
                <a:ea typeface="ＭＳ Ｐゴシック"/>
                <a:cs typeface="Arial"/>
                <a:sym typeface="Calibri"/>
              </a:rPr>
              <a:t>ORD</a:t>
            </a:r>
            <a:r>
              <a:rPr lang="en-US" sz="3200" b="1" dirty="0">
                <a:solidFill>
                  <a:prstClr val="white"/>
                </a:solidFill>
                <a:effectLst>
                  <a:glow rad="165100">
                    <a:prstClr val="black"/>
                  </a:glow>
                </a:effectLst>
                <a:latin typeface="Arial"/>
                <a:ea typeface="ＭＳ Ｐゴシック"/>
                <a:cs typeface="Arial"/>
                <a:sym typeface="Calibri"/>
              </a:rPr>
              <a:t> and refuse to obey him. </a:t>
            </a:r>
            <a:r>
              <a:rPr lang="en-US" sz="3200" b="1" dirty="0" smtClean="0">
                <a:solidFill>
                  <a:prstClr val="white"/>
                </a:solidFill>
                <a:effectLst>
                  <a:glow rad="165100">
                    <a:prstClr val="black"/>
                  </a:glow>
                </a:effectLst>
                <a:latin typeface="Arial"/>
                <a:ea typeface="ＭＳ Ｐゴシック"/>
                <a:cs typeface="Arial"/>
                <a:sym typeface="Calibri"/>
              </a:rPr>
              <a:t>They </a:t>
            </a:r>
            <a:r>
              <a:rPr lang="en-US" sz="3200" b="1" dirty="0">
                <a:solidFill>
                  <a:prstClr val="white"/>
                </a:solidFill>
                <a:effectLst>
                  <a:glow rad="165100">
                    <a:prstClr val="black"/>
                  </a:glow>
                </a:effectLst>
                <a:latin typeface="Arial"/>
                <a:ea typeface="ＭＳ Ｐゴシック"/>
                <a:cs typeface="Arial"/>
                <a:sym typeface="Calibri"/>
              </a:rPr>
              <a:t>provoke him to his </a:t>
            </a:r>
            <a:r>
              <a:rPr lang="en-US" sz="3200" b="1" dirty="0" smtClean="0">
                <a:solidFill>
                  <a:prstClr val="white"/>
                </a:solidFill>
                <a:effectLst>
                  <a:glow rad="165100">
                    <a:prstClr val="black"/>
                  </a:glow>
                </a:effectLst>
                <a:latin typeface="Arial"/>
                <a:ea typeface="ＭＳ Ｐゴシック"/>
                <a:cs typeface="Arial"/>
                <a:sym typeface="Calibri"/>
              </a:rPr>
              <a:t>face"</a:t>
            </a:r>
            <a:endParaRPr lang="en-US" sz="3200" b="1" dirty="0">
              <a:solidFill>
                <a:prstClr val="white"/>
              </a:solidFill>
              <a:effectLst>
                <a:glow rad="165100">
                  <a:prstClr val="black"/>
                </a:glow>
              </a:effectLst>
              <a:latin typeface="Arial"/>
              <a:ea typeface="ＭＳ Ｐゴシック"/>
              <a:cs typeface="Arial"/>
              <a:sym typeface="Calibri"/>
            </a:endParaRPr>
          </a:p>
          <a:p>
            <a:pPr algn="ctr"/>
            <a:r>
              <a:rPr lang="en-US" sz="3200" b="1" dirty="0" smtClean="0">
                <a:solidFill>
                  <a:prstClr val="white"/>
                </a:solidFill>
                <a:effectLst>
                  <a:glow rad="165100">
                    <a:prstClr val="black"/>
                  </a:glow>
                </a:effectLst>
                <a:latin typeface="Arial"/>
                <a:ea typeface="ＭＳ Ｐゴシック"/>
                <a:cs typeface="Arial"/>
                <a:sym typeface="Calibri"/>
              </a:rPr>
              <a:t>(</a:t>
            </a:r>
            <a:r>
              <a:rPr lang="en-US" sz="3200" b="1" dirty="0">
                <a:solidFill>
                  <a:prstClr val="white"/>
                </a:solidFill>
                <a:effectLst>
                  <a:glow rad="165100">
                    <a:prstClr val="black"/>
                  </a:glow>
                </a:effectLst>
                <a:latin typeface="Arial"/>
                <a:ea typeface="ＭＳ Ｐゴシック"/>
                <a:cs typeface="Arial"/>
                <a:sym typeface="Calibri"/>
              </a:rPr>
              <a:t>Isa. </a:t>
            </a:r>
            <a:r>
              <a:rPr lang="en-US" sz="3200" b="1" dirty="0" smtClean="0">
                <a:solidFill>
                  <a:prstClr val="white"/>
                </a:solidFill>
                <a:effectLst>
                  <a:glow rad="165100">
                    <a:prstClr val="black"/>
                  </a:glow>
                </a:effectLst>
                <a:latin typeface="Arial"/>
                <a:ea typeface="ＭＳ Ｐゴシック"/>
                <a:cs typeface="Arial"/>
                <a:sym typeface="Calibri"/>
              </a:rPr>
              <a:t>3:8 </a:t>
            </a:r>
            <a:r>
              <a:rPr lang="en-US" sz="2800" b="1" dirty="0" smtClean="0">
                <a:solidFill>
                  <a:prstClr val="white"/>
                </a:solidFill>
                <a:effectLst>
                  <a:glow rad="165100">
                    <a:prstClr val="black"/>
                  </a:glow>
                </a:effectLst>
                <a:latin typeface="Arial"/>
                <a:ea typeface="ＭＳ Ｐゴシック"/>
                <a:cs typeface="Arial"/>
                <a:sym typeface="Calibri"/>
              </a:rPr>
              <a:t>NLT</a:t>
            </a:r>
            <a:r>
              <a:rPr lang="en-US" sz="3200" b="1" dirty="0" smtClean="0">
                <a:solidFill>
                  <a:prstClr val="white"/>
                </a:solidFill>
                <a:effectLst>
                  <a:glow rad="165100">
                    <a:prstClr val="black"/>
                  </a:glow>
                </a:effectLst>
                <a:latin typeface="Arial"/>
                <a:ea typeface="ＭＳ Ｐゴシック"/>
                <a:cs typeface="Arial"/>
                <a:sym typeface="Calibri"/>
              </a:rPr>
              <a:t>).</a:t>
            </a:r>
            <a:endParaRPr lang="en-US" sz="3200" b="1" dirty="0">
              <a:solidFill>
                <a:prstClr val="white"/>
              </a:solidFill>
              <a:effectLst>
                <a:glow rad="165100">
                  <a:prstClr val="black"/>
                </a:glow>
              </a:effectLst>
              <a:latin typeface="Arial"/>
              <a:ea typeface="ＭＳ Ｐゴシック"/>
              <a:cs typeface="Arial"/>
              <a:sym typeface="Calibri"/>
            </a:endParaRPr>
          </a:p>
        </p:txBody>
      </p:sp>
      <p:sp>
        <p:nvSpPr>
          <p:cNvPr id="3" name="Title 2"/>
          <p:cNvSpPr>
            <a:spLocks noGrp="1"/>
          </p:cNvSpPr>
          <p:nvPr>
            <p:ph type="title" idx="4294967295"/>
          </p:nvPr>
        </p:nvSpPr>
        <p:spPr>
          <a:xfrm>
            <a:off x="0" y="-1141413"/>
            <a:ext cx="8228013" cy="1141413"/>
          </a:xfrm>
        </p:spPr>
        <p:txBody>
          <a:bodyPr/>
          <a:lstStyle/>
          <a:p>
            <a:r>
              <a:rPr lang="en-US" b="1" dirty="0" smtClean="0">
                <a:solidFill>
                  <a:srgbClr val="FFFFFF"/>
                </a:solidFill>
              </a:rPr>
              <a:t>Israel Rebellious (Isa. 3:8)</a:t>
            </a:r>
            <a:endParaRPr lang="en-US" b="1" dirty="0">
              <a:solidFill>
                <a:srgbClr val="FFFFFF"/>
              </a:solidFill>
            </a:endParaRPr>
          </a:p>
        </p:txBody>
      </p:sp>
    </p:spTree>
    <p:extLst>
      <p:ext uri="{BB962C8B-B14F-4D97-AF65-F5344CB8AC3E}">
        <p14:creationId xmlns:p14="http://schemas.microsoft.com/office/powerpoint/2010/main" val="2695464939"/>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2699792" y="260648"/>
            <a:ext cx="6372200" cy="3456384"/>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Proud women profiting from their </a:t>
            </a:r>
            <a:r>
              <a:rPr lang="en-US" sz="3600" b="1" dirty="0" smtClean="0">
                <a:effectLst>
                  <a:glow rad="127000">
                    <a:schemeClr val="tx1"/>
                  </a:glow>
                </a:effectLst>
                <a:latin typeface="Arial" charset="0"/>
                <a:ea typeface="ＭＳ Ｐゴシック" charset="0"/>
                <a:cs typeface="ＭＳ Ｐゴシック" charset="0"/>
              </a:rPr>
              <a:t>husbands</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crimes would be shamed (3:16–4:1</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938" y="0"/>
            <a:ext cx="2679616" cy="6858000"/>
          </a:xfrm>
          <a:prstGeom prst="rect">
            <a:avLst/>
          </a:prstGeom>
        </p:spPr>
      </p:pic>
    </p:spTree>
    <p:extLst>
      <p:ext uri="{BB962C8B-B14F-4D97-AF65-F5344CB8AC3E}">
        <p14:creationId xmlns:p14="http://schemas.microsoft.com/office/powerpoint/2010/main" val="6033664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Self Confidence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17500" y="584200"/>
            <a:ext cx="8509000" cy="5676900"/>
          </a:xfrm>
          <a:prstGeom prst="rect">
            <a:avLst/>
          </a:prstGeom>
        </p:spPr>
      </p:pic>
    </p:spTree>
    <p:extLst>
      <p:ext uri="{BB962C8B-B14F-4D97-AF65-F5344CB8AC3E}">
        <p14:creationId xmlns:p14="http://schemas.microsoft.com/office/powerpoint/2010/main" val="2246589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547664" y="1340768"/>
            <a:ext cx="6264696" cy="3816424"/>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make life </a:t>
            </a:r>
            <a:r>
              <a:rPr lang="en-US" sz="6600" b="1" i="1" dirty="0">
                <a:solidFill>
                  <a:srgbClr val="FFFF00"/>
                </a:solidFill>
                <a:effectLst>
                  <a:glow rad="127000">
                    <a:schemeClr val="tx1"/>
                  </a:glow>
                </a:effectLst>
                <a:latin typeface="acme secret agent"/>
                <a:ea typeface="ＭＳ Ｐゴシック" charset="0"/>
                <a:cs typeface="acme secret agent"/>
              </a:rPr>
              <a:t>hard</a:t>
            </a:r>
            <a:r>
              <a:rPr lang="en-US" sz="66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for his own </a:t>
            </a:r>
            <a:r>
              <a:rPr lang="en-US" sz="5400" b="1" dirty="0" smtClean="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20220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547664" y="1340768"/>
            <a:ext cx="6264696" cy="3816424"/>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make life </a:t>
            </a:r>
            <a:r>
              <a:rPr lang="en-US" sz="6600" b="1" i="1" dirty="0">
                <a:solidFill>
                  <a:srgbClr val="FFFF00"/>
                </a:solidFill>
                <a:effectLst>
                  <a:glow rad="127000">
                    <a:schemeClr val="tx1"/>
                  </a:glow>
                </a:effectLst>
                <a:latin typeface="acme secret agent"/>
                <a:ea typeface="ＭＳ Ｐゴシック" charset="0"/>
                <a:cs typeface="acme secret agent"/>
              </a:rPr>
              <a:t>hard</a:t>
            </a:r>
            <a:r>
              <a:rPr lang="en-US" sz="66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for his own </a:t>
            </a:r>
            <a:r>
              <a:rPr lang="en-US" sz="5400" b="1" dirty="0" smtClean="0">
                <a:effectLst>
                  <a:glow rad="127000">
                    <a:schemeClr val="tx1"/>
                  </a:glow>
                </a:effectLst>
                <a:latin typeface="Arial" charset="0"/>
                <a:ea typeface="ＭＳ Ｐゴシック" charset="0"/>
                <a:cs typeface="ＭＳ Ｐゴシック" charset="0"/>
              </a:rPr>
              <a:t>people?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44865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8249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116632"/>
            <a:ext cx="3851920" cy="3816424"/>
          </a:xfrm>
          <a:noFill/>
          <a:ln>
            <a:noFill/>
          </a:ln>
          <a:effectLst/>
          <a:extLst/>
        </p:spPr>
        <p:txBody>
          <a:bodyPr vert="horz" wrap="square" lIns="91440" tIns="45720" rIns="91440" bIns="45720" numCol="1" anchor="ctr" anchorCtr="0" compatLnSpc="1">
            <a:prstTxWarp prst="textNoShape">
              <a:avLst/>
            </a:prstTxWarp>
          </a:bodyPr>
          <a:lstStyle/>
          <a:p>
            <a:pPr defTabSz="449263"/>
            <a:r>
              <a:rPr lang="en-US" sz="4800" b="1" kern="1200" dirty="0">
                <a:solidFill>
                  <a:schemeClr val="tx2"/>
                </a:solidFill>
                <a:effectLst/>
                <a:latin typeface="Arial" charset="0"/>
                <a:ea typeface="ＭＳ Ｐゴシック" charset="0"/>
                <a:cs typeface="ＭＳ Ｐゴシック" charset="0"/>
              </a:rPr>
              <a:t>Replace your self-</a:t>
            </a:r>
            <a:r>
              <a:rPr lang="en-US" sz="4800" b="1" kern="1200" dirty="0" smtClean="0">
                <a:solidFill>
                  <a:schemeClr val="tx2"/>
                </a:solidFill>
                <a:effectLst/>
                <a:latin typeface="Arial" charset="0"/>
                <a:ea typeface="ＭＳ Ｐゴシック" charset="0"/>
                <a:cs typeface="ＭＳ Ｐゴシック" charset="0"/>
              </a:rPr>
              <a:t>confidence</a:t>
            </a:r>
            <a:endParaRPr lang="en-US" sz="4800" b="1" kern="1200" dirty="0">
              <a:solidFill>
                <a:schemeClr val="tx2"/>
              </a:solidFill>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444" y="5921897"/>
            <a:ext cx="9036496" cy="9361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rgbClr val="FFFFFF"/>
                </a:solidFill>
                <a:effectLst>
                  <a:glow rad="127000">
                    <a:srgbClr val="000000"/>
                  </a:glow>
                </a:effectLst>
                <a:latin typeface="Arial" charset="0"/>
                <a:ea typeface="ＭＳ Ｐゴシック" charset="0"/>
                <a:cs typeface="ＭＳ Ｐゴシック" charset="0"/>
                <a:sym typeface="Calibri"/>
              </a:rPr>
              <a:t>Our Main Idea</a:t>
            </a:r>
            <a:endParaRPr lang="en-US"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6" name="Rectangle 2"/>
          <p:cNvSpPr txBox="1">
            <a:spLocks noChangeArrowheads="1"/>
          </p:cNvSpPr>
          <p:nvPr/>
        </p:nvSpPr>
        <p:spPr bwMode="auto">
          <a:xfrm>
            <a:off x="5508104" y="-99392"/>
            <a:ext cx="3672408" cy="4464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smtClean="0">
                <a:solidFill>
                  <a:srgbClr val="000000"/>
                </a:solidFill>
                <a:effectLst/>
                <a:latin typeface="Arial" charset="0"/>
                <a:ea typeface="ＭＳ Ｐゴシック" charset="0"/>
                <a:cs typeface="ＭＳ Ｐゴシック" charset="0"/>
                <a:sym typeface="Calibri"/>
              </a:rPr>
              <a:t>with </a:t>
            </a:r>
            <a:r>
              <a:rPr lang="en-US" sz="4800" b="1" dirty="0" smtClean="0">
                <a:solidFill>
                  <a:srgbClr val="0000FF"/>
                </a:solidFill>
                <a:effectLst/>
                <a:latin typeface="Arial" charset="0"/>
                <a:ea typeface="ＭＳ Ｐゴシック" charset="0"/>
                <a:cs typeface="ＭＳ Ｐゴシック" charset="0"/>
                <a:sym typeface="Calibri"/>
              </a:rPr>
              <a:t>God</a:t>
            </a:r>
            <a:r>
              <a:rPr lang="en-US" sz="4800" b="1" dirty="0" smtClean="0">
                <a:solidFill>
                  <a:srgbClr val="000000"/>
                </a:solidFill>
                <a:effectLst/>
                <a:latin typeface="Arial" charset="0"/>
                <a:ea typeface="ＭＳ Ｐゴシック" charset="0"/>
                <a:cs typeface="ＭＳ Ｐゴシック" charset="0"/>
                <a:sym typeface="Calibri"/>
              </a:rPr>
              <a:t>-confidence</a:t>
            </a:r>
            <a:endParaRPr lang="en-US" sz="4800" b="1" dirty="0">
              <a:solidFill>
                <a:srgbClr val="000000"/>
              </a:solidFill>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20330149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76" y="0"/>
            <a:ext cx="4636332" cy="72020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1121" y="4149080"/>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 </a:t>
            </a:r>
            <a:r>
              <a:rPr lang="en-US" sz="4800" b="1" dirty="0">
                <a:effectLst>
                  <a:glow rad="127000">
                    <a:schemeClr val="tx1"/>
                  </a:glow>
                </a:effectLst>
                <a:latin typeface="Arial" charset="0"/>
                <a:ea typeface="ＭＳ Ｐゴシック" charset="0"/>
                <a:cs typeface="ＭＳ Ｐゴシック" charset="0"/>
              </a:rPr>
              <a:t>Our </a:t>
            </a:r>
            <a:r>
              <a:rPr lang="en-US" sz="4800" b="1" dirty="0">
                <a:solidFill>
                  <a:srgbClr val="FFFF00"/>
                </a:solidFill>
                <a:effectLst>
                  <a:glow rad="127000">
                    <a:schemeClr val="tx1"/>
                  </a:glow>
                </a:effectLst>
                <a:latin typeface="Arial" charset="0"/>
                <a:ea typeface="ＭＳ Ｐゴシック" charset="0"/>
                <a:cs typeface="ＭＳ Ｐゴシック" charset="0"/>
              </a:rPr>
              <a:t>pride</a:t>
            </a:r>
            <a:r>
              <a:rPr lang="en-US" sz="4800" b="1" dirty="0">
                <a:effectLst>
                  <a:glow rad="127000">
                    <a:schemeClr val="tx1"/>
                  </a:glow>
                </a:effectLst>
                <a:latin typeface="Arial" charset="0"/>
                <a:ea typeface="ＭＳ Ｐゴシック" charset="0"/>
                <a:cs typeface="ＭＳ Ｐゴシック" charset="0"/>
              </a:rPr>
              <a:t> leads us to self-confidence (2:6-22</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06678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5148064" cy="68640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1121" y="4149080"/>
            <a:ext cx="9144000" cy="193905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II. </a:t>
            </a:r>
            <a:r>
              <a:rPr lang="en-US" sz="4800" b="1" dirty="0">
                <a:effectLst>
                  <a:glow rad="127000">
                    <a:schemeClr val="tx1"/>
                  </a:glow>
                </a:effectLst>
                <a:latin typeface="Arial" charset="0"/>
                <a:ea typeface="ＭＳ Ｐゴシック" charset="0"/>
                <a:cs typeface="ＭＳ Ｐゴシック" charset="0"/>
              </a:rPr>
              <a:t>God </a:t>
            </a:r>
            <a:r>
              <a:rPr lang="en-US" sz="4800" b="1" dirty="0">
                <a:solidFill>
                  <a:srgbClr val="FFFF00"/>
                </a:solidFill>
                <a:effectLst>
                  <a:glow rad="127000">
                    <a:schemeClr val="tx1"/>
                  </a:glow>
                </a:effectLst>
                <a:latin typeface="Arial" charset="0"/>
                <a:ea typeface="ＭＳ Ｐゴシック" charset="0"/>
                <a:cs typeface="ＭＳ Ｐゴシック" charset="0"/>
              </a:rPr>
              <a:t>removes</a:t>
            </a:r>
            <a:r>
              <a:rPr lang="en-US" sz="4800" b="1" dirty="0">
                <a:effectLst>
                  <a:glow rad="127000">
                    <a:schemeClr val="tx1"/>
                  </a:glow>
                </a:effectLst>
                <a:latin typeface="Arial" charset="0"/>
                <a:ea typeface="ＭＳ Ｐゴシック" charset="0"/>
                <a:cs typeface="ＭＳ Ｐゴシック" charset="0"/>
              </a:rPr>
              <a:t> what we trust so </a:t>
            </a:r>
            <a:r>
              <a:rPr lang="en-US" sz="4800" b="1" dirty="0" smtClean="0">
                <a:effectLst>
                  <a:glow rad="127000">
                    <a:schemeClr val="tx1"/>
                  </a:glow>
                </a:effectLst>
                <a:latin typeface="Arial" charset="0"/>
                <a:ea typeface="ＭＳ Ｐゴシック" charset="0"/>
                <a:cs typeface="ＭＳ Ｐゴシック" charset="0"/>
              </a:rPr>
              <a:t>we</a:t>
            </a:r>
            <a:r>
              <a:rPr lang="fr-FR" sz="4800" b="1" dirty="0" smtClean="0">
                <a:effectLst>
                  <a:glow rad="127000">
                    <a:schemeClr val="tx1"/>
                  </a:glow>
                </a:effectLst>
                <a:latin typeface="Arial" charset="0"/>
                <a:ea typeface="ＭＳ Ｐゴシック" charset="0"/>
                <a:cs typeface="ＭＳ Ｐゴシック" charset="0"/>
              </a:rPr>
              <a:t>'</a:t>
            </a:r>
            <a:r>
              <a:rPr lang="en-US" sz="4800" b="1" dirty="0" err="1" smtClean="0">
                <a:effectLst>
                  <a:glow rad="127000">
                    <a:schemeClr val="tx1"/>
                  </a:glow>
                </a:effectLst>
                <a:latin typeface="Arial" charset="0"/>
                <a:ea typeface="ＭＳ Ｐゴシック" charset="0"/>
                <a:cs typeface="ＭＳ Ｐゴシック" charset="0"/>
              </a:rPr>
              <a:t>ll</a:t>
            </a:r>
            <a:r>
              <a:rPr lang="en-US" sz="4800" b="1" dirty="0" smtClean="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trust him (3:1–4:1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3957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230585"/>
            <a:ext cx="9144000" cy="4777740"/>
            <a:chOff x="0" y="1028700"/>
            <a:chExt cx="9144000" cy="4777740"/>
          </a:xfrm>
        </p:grpSpPr>
        <p:pic>
          <p:nvPicPr>
            <p:cNvPr id="2" name="Picture 1"/>
            <p:cNvPicPr>
              <a:picLocks noChangeAspect="1"/>
            </p:cNvPicPr>
            <p:nvPr/>
          </p:nvPicPr>
          <p:blipFill>
            <a:blip r:embed="rId3"/>
            <a:stretch>
              <a:fillRect/>
            </a:stretch>
          </p:blipFill>
          <p:spPr>
            <a:xfrm>
              <a:off x="0" y="1028700"/>
              <a:ext cx="9144000" cy="4777740"/>
            </a:xfrm>
            <a:prstGeom prst="rect">
              <a:avLst/>
            </a:prstGeom>
          </p:spPr>
        </p:pic>
        <p:sp>
          <p:nvSpPr>
            <p:cNvPr id="3" name="Rectangle 2"/>
            <p:cNvSpPr/>
            <p:nvPr/>
          </p:nvSpPr>
          <p:spPr bwMode="auto">
            <a:xfrm>
              <a:off x="1619672" y="2780928"/>
              <a:ext cx="2520280" cy="64807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sym typeface="Calibri"/>
              </a:endParaRPr>
            </a:p>
          </p:txBody>
        </p:sp>
        <p:sp>
          <p:nvSpPr>
            <p:cNvPr id="9" name="Rectangle 8"/>
            <p:cNvSpPr/>
            <p:nvPr/>
          </p:nvSpPr>
          <p:spPr bwMode="auto">
            <a:xfrm>
              <a:off x="1547664" y="3573016"/>
              <a:ext cx="2520280"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hangingPunct="0"/>
              <a:endParaRPr lang="en-US">
                <a:solidFill>
                  <a:srgbClr val="000000"/>
                </a:solidFill>
                <a:latin typeface="Comic Sans MS" pitchFamily="-112" charset="0"/>
                <a:sym typeface="Calibri"/>
              </a:endParaRPr>
            </a:p>
          </p:txBody>
        </p:sp>
      </p:grpSp>
      <p:sp>
        <p:nvSpPr>
          <p:cNvPr id="94210" name="Picture 1"/>
          <p:cNvSpPr>
            <a:spLocks noChangeAspect="1"/>
          </p:cNvSpPr>
          <p:nvPr/>
        </p:nvSpPr>
        <p:spPr bwMode="auto">
          <a:xfrm>
            <a:off x="0" y="570185"/>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41522"/>
            <a:ext cx="9036496" cy="129614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how do you replace your self-confidence with God-</a:t>
            </a:r>
            <a:r>
              <a:rPr lang="en-US" sz="3600" b="1" dirty="0" smtClean="0">
                <a:effectLst>
                  <a:glow rad="127000">
                    <a:schemeClr val="tx1"/>
                  </a:glow>
                </a:effectLst>
                <a:latin typeface="Arial" charset="0"/>
                <a:ea typeface="ＭＳ Ｐゴシック" charset="0"/>
                <a:cs typeface="ＭＳ Ｐゴシック" charset="0"/>
              </a:rPr>
              <a:t>confidence?</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55576" y="2550765"/>
            <a:ext cx="4067943"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000000"/>
                </a:solidFill>
                <a:effectLst/>
                <a:latin typeface="Arial" charset="0"/>
                <a:ea typeface="ＭＳ Ｐゴシック" charset="0"/>
                <a:cs typeface="ＭＳ Ｐゴシック" charset="0"/>
                <a:sym typeface="Calibri"/>
              </a:rPr>
              <a:t>Pride</a:t>
            </a:r>
            <a:r>
              <a:rPr lang="fr-FR" sz="5400" b="1" dirty="0" smtClean="0">
                <a:solidFill>
                  <a:srgbClr val="000000"/>
                </a:solidFill>
                <a:effectLst/>
                <a:latin typeface="Arial" charset="0"/>
                <a:ea typeface="ＭＳ Ｐゴシック" charset="0"/>
                <a:cs typeface="ＭＳ Ｐゴシック" charset="0"/>
                <a:sym typeface="Calibri"/>
              </a:rPr>
              <a:t>'</a:t>
            </a:r>
            <a:r>
              <a:rPr lang="en-US" sz="5400" b="1" dirty="0" smtClean="0">
                <a:solidFill>
                  <a:srgbClr val="000000"/>
                </a:solidFill>
                <a:effectLst/>
                <a:latin typeface="Arial" charset="0"/>
                <a:ea typeface="ＭＳ Ｐゴシック" charset="0"/>
                <a:cs typeface="ＭＳ Ｐゴシック" charset="0"/>
                <a:sym typeface="Calibri"/>
              </a:rPr>
              <a:t>s</a:t>
            </a:r>
            <a:endParaRPr lang="en-US" sz="5400" b="1" dirty="0">
              <a:solidFill>
                <a:srgbClr val="000000"/>
              </a:solidFill>
              <a:effectLst/>
              <a:latin typeface="Arial" charset="0"/>
              <a:ea typeface="ＭＳ Ｐゴシック" charset="0"/>
              <a:cs typeface="ＭＳ Ｐゴシック" charset="0"/>
              <a:sym typeface="Calibri"/>
            </a:endParaRPr>
          </a:p>
        </p:txBody>
      </p:sp>
      <p:sp>
        <p:nvSpPr>
          <p:cNvPr id="7" name="Rectangle 2"/>
          <p:cNvSpPr txBox="1">
            <a:spLocks noChangeArrowheads="1"/>
          </p:cNvSpPr>
          <p:nvPr/>
        </p:nvSpPr>
        <p:spPr bwMode="auto">
          <a:xfrm>
            <a:off x="755576" y="3414861"/>
            <a:ext cx="4067943"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latin typeface="Arial" charset="0"/>
                <a:ea typeface="ＭＳ Ｐゴシック" charset="0"/>
                <a:cs typeface="ＭＳ Ｐゴシック" charset="0"/>
                <a:sym typeface="Calibri"/>
              </a:rPr>
              <a:t>Disguises</a:t>
            </a:r>
            <a:endParaRPr lang="en-US" sz="5400" b="1" dirty="0">
              <a:solidFill>
                <a:srgbClr val="FFFFFF"/>
              </a:solidFill>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2763477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3200" y="12700"/>
            <a:ext cx="8737600" cy="6832600"/>
          </a:xfrm>
          <a:prstGeom prst="rect">
            <a:avLst/>
          </a:prstGeom>
        </p:spPr>
      </p:pic>
      <p:sp>
        <p:nvSpPr>
          <p:cNvPr id="94210" name="Picture 1"/>
          <p:cNvSpPr>
            <a:spLocks noChangeAspect="1"/>
          </p:cNvSpPr>
          <p:nvPr/>
        </p:nvSpPr>
        <p:spPr bwMode="auto">
          <a:xfrm>
            <a:off x="0" y="570185"/>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41522"/>
            <a:ext cx="9036496" cy="129614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how do you replace your self-confidence with God-</a:t>
            </a:r>
            <a:r>
              <a:rPr lang="en-US" sz="3600" b="1" dirty="0" smtClean="0">
                <a:effectLst>
                  <a:glow rad="127000">
                    <a:schemeClr val="tx1"/>
                  </a:glow>
                </a:effectLst>
                <a:latin typeface="Arial" charset="0"/>
                <a:ea typeface="ＭＳ Ｐゴシック" charset="0"/>
                <a:cs typeface="ＭＳ Ｐゴシック" charset="0"/>
              </a:rPr>
              <a:t>confidence?</a:t>
            </a:r>
            <a:endParaRPr lang="en-US" sz="36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87624" y="1556792"/>
            <a:ext cx="7418169"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sym typeface="Calibri"/>
              </a:rPr>
              <a:t>Be humble.</a:t>
            </a:r>
          </a:p>
        </p:txBody>
      </p:sp>
      <p:sp>
        <p:nvSpPr>
          <p:cNvPr id="11" name="Rectangle 2"/>
          <p:cNvSpPr txBox="1">
            <a:spLocks noChangeArrowheads="1"/>
          </p:cNvSpPr>
          <p:nvPr/>
        </p:nvSpPr>
        <p:spPr bwMode="auto">
          <a:xfrm>
            <a:off x="1187624" y="2636912"/>
            <a:ext cx="5281183" cy="230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sym typeface="Calibri"/>
              </a:rPr>
              <a:t>Give God </a:t>
            </a:r>
            <a:r>
              <a:rPr lang="en-US" sz="4000" b="1" dirty="0" smtClean="0">
                <a:solidFill>
                  <a:srgbClr val="FFFFFF"/>
                </a:solidFill>
                <a:effectLst>
                  <a:glow rad="127000">
                    <a:srgbClr val="000000"/>
                  </a:glow>
                </a:effectLst>
                <a:latin typeface="Arial" charset="0"/>
                <a:ea typeface="ＭＳ Ｐゴシック" charset="0"/>
                <a:cs typeface="ＭＳ Ｐゴシック" charset="0"/>
                <a:sym typeface="Calibri"/>
              </a:rPr>
              <a:t>credit.</a:t>
            </a:r>
            <a:endParaRPr lang="en-US" sz="4000" b="1" dirty="0">
              <a:solidFill>
                <a:srgbClr val="FFFFFF"/>
              </a:solidFill>
              <a:effectLst>
                <a:glow rad="127000">
                  <a:srgbClr val="000000"/>
                </a:glow>
              </a:effectLst>
              <a:latin typeface="Arial" charset="0"/>
              <a:ea typeface="ＭＳ Ｐゴシック" charset="0"/>
              <a:cs typeface="ＭＳ Ｐゴシック" charset="0"/>
              <a:sym typeface="Calibri"/>
            </a:endParaRPr>
          </a:p>
          <a:p>
            <a:pPr marL="571500" indent="-571500" algn="l">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sym typeface="Calibri"/>
              </a:rPr>
              <a:t>Give </a:t>
            </a:r>
            <a:r>
              <a:rPr lang="en-US" sz="4000" b="1" dirty="0" smtClean="0">
                <a:solidFill>
                  <a:srgbClr val="FFFFFF"/>
                </a:solidFill>
                <a:effectLst>
                  <a:glow rad="127000">
                    <a:srgbClr val="000000"/>
                  </a:glow>
                </a:effectLst>
                <a:latin typeface="Arial" charset="0"/>
                <a:ea typeface="ＭＳ Ｐゴシック" charset="0"/>
                <a:cs typeface="ＭＳ Ｐゴシック" charset="0"/>
                <a:sym typeface="Calibri"/>
              </a:rPr>
              <a:t>others credit.</a:t>
            </a:r>
            <a:endParaRPr lang="en-US" sz="40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4000156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ipe(down)">
                                      <p:cBhvr>
                                        <p:cTn id="1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7223" y="-177800"/>
            <a:ext cx="8491813" cy="67934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5025619"/>
            <a:ext cx="9144000" cy="949731"/>
          </a:xfrm>
          <a:solidFill>
            <a:schemeClr val="tx1"/>
          </a:solidFill>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Turtle on a fencepost</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889219"/>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sym typeface="Calibri"/>
              </a:rPr>
              <a:t>He </a:t>
            </a:r>
            <a:r>
              <a:rPr lang="en-US" sz="3600" b="1" dirty="0" err="1" smtClean="0">
                <a:solidFill>
                  <a:srgbClr val="FFFFFF"/>
                </a:solidFill>
                <a:effectLst>
                  <a:glow rad="127000">
                    <a:srgbClr val="000000"/>
                  </a:glow>
                </a:effectLst>
                <a:latin typeface="Arial" charset="0"/>
                <a:ea typeface="ＭＳ Ｐゴシック" charset="0"/>
                <a:cs typeface="ＭＳ Ｐゴシック" charset="0"/>
                <a:sym typeface="Calibri"/>
              </a:rPr>
              <a:t>didn</a:t>
            </a:r>
            <a:r>
              <a:rPr lang="fr-FR" sz="3600" b="1" dirty="0" smtClean="0">
                <a:solidFill>
                  <a:srgbClr val="FFFFFF"/>
                </a:solidFill>
                <a:effectLst>
                  <a:glow rad="127000">
                    <a:srgbClr val="000000"/>
                  </a:glow>
                </a:effectLst>
                <a:latin typeface="Arial" charset="0"/>
                <a:ea typeface="ＭＳ Ｐゴシック" charset="0"/>
                <a:cs typeface="ＭＳ Ｐゴシック" charset="0"/>
                <a:sym typeface="Calibri"/>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sym typeface="Calibri"/>
              </a:rPr>
              <a:t>t get there himself.</a:t>
            </a:r>
            <a:endParaRPr lang="en-US" sz="36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4241915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3200" y="12700"/>
            <a:ext cx="8737600" cy="6832600"/>
          </a:xfrm>
          <a:prstGeom prst="rect">
            <a:avLst/>
          </a:prstGeom>
        </p:spPr>
      </p:pic>
      <p:sp>
        <p:nvSpPr>
          <p:cNvPr id="94210" name="Picture 1"/>
          <p:cNvSpPr>
            <a:spLocks noChangeAspect="1"/>
          </p:cNvSpPr>
          <p:nvPr/>
        </p:nvSpPr>
        <p:spPr bwMode="auto">
          <a:xfrm>
            <a:off x="0" y="570185"/>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07504" y="-41522"/>
            <a:ext cx="9036496" cy="1296143"/>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how do you replace your self-confidence with God-</a:t>
            </a:r>
            <a:r>
              <a:rPr lang="en-US" sz="3600" b="1" dirty="0" smtClean="0">
                <a:effectLst>
                  <a:glow rad="127000">
                    <a:schemeClr val="tx1"/>
                  </a:glow>
                </a:effectLst>
                <a:latin typeface="Arial" charset="0"/>
                <a:ea typeface="ＭＳ Ｐゴシック" charset="0"/>
                <a:cs typeface="ＭＳ Ｐゴシック" charset="0"/>
              </a:rPr>
              <a:t>confidence?</a:t>
            </a:r>
            <a:endParaRPr lang="en-US" sz="3600"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87624" y="1556792"/>
            <a:ext cx="7418169"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sym typeface="Calibri"/>
              </a:rPr>
              <a:t>Be humble.</a:t>
            </a:r>
          </a:p>
        </p:txBody>
      </p:sp>
      <p:sp>
        <p:nvSpPr>
          <p:cNvPr id="11" name="Rectangle 2"/>
          <p:cNvSpPr txBox="1">
            <a:spLocks noChangeArrowheads="1"/>
          </p:cNvSpPr>
          <p:nvPr/>
        </p:nvSpPr>
        <p:spPr bwMode="auto">
          <a:xfrm>
            <a:off x="1187624" y="2636912"/>
            <a:ext cx="5281183"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sym typeface="Calibri"/>
              </a:rPr>
              <a:t>Give God </a:t>
            </a:r>
            <a:r>
              <a:rPr lang="en-US" sz="4000" b="1" dirty="0" smtClean="0">
                <a:solidFill>
                  <a:srgbClr val="FFFFFF"/>
                </a:solidFill>
                <a:effectLst>
                  <a:glow rad="127000">
                    <a:srgbClr val="000000"/>
                  </a:glow>
                </a:effectLst>
                <a:latin typeface="Arial" charset="0"/>
                <a:ea typeface="ＭＳ Ｐゴシック" charset="0"/>
                <a:cs typeface="ＭＳ Ｐゴシック" charset="0"/>
                <a:sym typeface="Calibri"/>
              </a:rPr>
              <a:t>credit.</a:t>
            </a:r>
            <a:endParaRPr lang="en-US" sz="4000" b="1" dirty="0">
              <a:solidFill>
                <a:srgbClr val="FFFFFF"/>
              </a:solidFill>
              <a:effectLst>
                <a:glow rad="127000">
                  <a:srgbClr val="000000"/>
                </a:glow>
              </a:effectLst>
              <a:latin typeface="Arial" charset="0"/>
              <a:ea typeface="ＭＳ Ｐゴシック" charset="0"/>
              <a:cs typeface="ＭＳ Ｐゴシック" charset="0"/>
              <a:sym typeface="Calibri"/>
            </a:endParaRPr>
          </a:p>
          <a:p>
            <a:pPr marL="571500" indent="-571500" algn="l">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sym typeface="Calibri"/>
              </a:rPr>
              <a:t>Give </a:t>
            </a:r>
            <a:r>
              <a:rPr lang="en-US" sz="4000" b="1" dirty="0" smtClean="0">
                <a:solidFill>
                  <a:srgbClr val="FFFFFF"/>
                </a:solidFill>
                <a:effectLst>
                  <a:glow rad="127000">
                    <a:srgbClr val="000000"/>
                  </a:glow>
                </a:effectLst>
                <a:latin typeface="Arial" charset="0"/>
                <a:ea typeface="ＭＳ Ｐゴシック" charset="0"/>
                <a:cs typeface="ＭＳ Ｐゴシック" charset="0"/>
                <a:sym typeface="Calibri"/>
              </a:rPr>
              <a:t>others credit. </a:t>
            </a:r>
          </a:p>
          <a:p>
            <a:pPr marL="571500" indent="-571500" algn="l">
              <a:buFont typeface="Arial"/>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sym typeface="Calibri"/>
              </a:rPr>
              <a:t>L</a:t>
            </a:r>
            <a:r>
              <a:rPr lang="en-US" sz="4000" b="1" dirty="0" smtClean="0">
                <a:solidFill>
                  <a:srgbClr val="FFFFFF"/>
                </a:solidFill>
                <a:effectLst>
                  <a:glow rad="127000">
                    <a:srgbClr val="000000"/>
                  </a:glow>
                </a:effectLst>
                <a:latin typeface="Arial" charset="0"/>
                <a:ea typeface="ＭＳ Ｐゴシック" charset="0"/>
                <a:cs typeface="ＭＳ Ｐゴシック" charset="0"/>
                <a:sym typeface="Calibri"/>
              </a:rPr>
              <a:t>isten </a:t>
            </a:r>
            <a:r>
              <a:rPr lang="en-US" sz="4000" b="1" dirty="0">
                <a:solidFill>
                  <a:srgbClr val="FFFFFF"/>
                </a:solidFill>
                <a:effectLst>
                  <a:glow rad="127000">
                    <a:srgbClr val="000000"/>
                  </a:glow>
                </a:effectLst>
                <a:latin typeface="Arial" charset="0"/>
                <a:ea typeface="ＭＳ Ｐゴシック" charset="0"/>
                <a:cs typeface="ＭＳ Ｐゴシック" charset="0"/>
                <a:sym typeface="Calibri"/>
              </a:rPr>
              <a:t>to </a:t>
            </a:r>
            <a:r>
              <a:rPr lang="en-US" sz="4000" b="1" dirty="0" smtClean="0">
                <a:solidFill>
                  <a:srgbClr val="FFFFFF"/>
                </a:solidFill>
                <a:effectLst>
                  <a:glow rad="127000">
                    <a:srgbClr val="000000"/>
                  </a:glow>
                </a:effectLst>
                <a:latin typeface="Arial" charset="0"/>
                <a:ea typeface="ＭＳ Ｐゴシック" charset="0"/>
                <a:cs typeface="ＭＳ Ｐゴシック" charset="0"/>
                <a:sym typeface="Calibri"/>
              </a:rPr>
              <a:t>others.</a:t>
            </a:r>
            <a:endParaRPr lang="en-US" sz="40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12" name="Rectangle 2"/>
          <p:cNvSpPr txBox="1">
            <a:spLocks noChangeArrowheads="1"/>
          </p:cNvSpPr>
          <p:nvPr/>
        </p:nvSpPr>
        <p:spPr bwMode="auto">
          <a:xfrm>
            <a:off x="1187624" y="5085184"/>
            <a:ext cx="7418169"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sym typeface="Calibri"/>
              </a:rPr>
              <a:t>Be encouraged.</a:t>
            </a:r>
          </a:p>
        </p:txBody>
      </p:sp>
    </p:spTree>
    <p:extLst>
      <p:ext uri="{BB962C8B-B14F-4D97-AF65-F5344CB8AC3E}">
        <p14:creationId xmlns:p14="http://schemas.microsoft.com/office/powerpoint/2010/main" val="15907124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"Tell </a:t>
            </a:r>
            <a:r>
              <a:rPr lang="en-US" sz="3600" b="1" dirty="0">
                <a:effectLst>
                  <a:glow rad="127000">
                    <a:schemeClr val="tx1"/>
                  </a:glow>
                </a:effectLst>
                <a:latin typeface="Arial" charset="0"/>
                <a:ea typeface="ＭＳ Ｐゴシック" charset="0"/>
                <a:cs typeface="ＭＳ Ｐゴシック" charset="0"/>
              </a:rPr>
              <a:t>the godly that all will be well for them. </a:t>
            </a:r>
            <a:r>
              <a:rPr lang="en-US" sz="3600" b="1" dirty="0" smtClean="0">
                <a:effectLst>
                  <a:glow rad="127000">
                    <a:schemeClr val="tx1"/>
                  </a:glow>
                </a:effectLst>
                <a:latin typeface="Arial" charset="0"/>
                <a:ea typeface="ＭＳ Ｐゴシック" charset="0"/>
                <a:cs typeface="ＭＳ Ｐゴシック" charset="0"/>
              </a:rPr>
              <a:t>They </a:t>
            </a:r>
            <a:r>
              <a:rPr lang="en-US" sz="3600" b="1" dirty="0">
                <a:effectLst>
                  <a:glow rad="127000">
                    <a:schemeClr val="tx1"/>
                  </a:glow>
                </a:effectLst>
                <a:latin typeface="Arial" charset="0"/>
                <a:ea typeface="ＭＳ Ｐゴシック" charset="0"/>
                <a:cs typeface="ＭＳ Ｐゴシック" charset="0"/>
              </a:rPr>
              <a:t>will enjoy the rich reward they have earned</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(3:10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979712" y="2564904"/>
            <a:ext cx="5080000" cy="3810000"/>
          </a:xfrm>
          <a:prstGeom prst="rect">
            <a:avLst/>
          </a:prstGeom>
        </p:spPr>
      </p:pic>
    </p:spTree>
    <p:extLst>
      <p:ext uri="{BB962C8B-B14F-4D97-AF65-F5344CB8AC3E}">
        <p14:creationId xmlns:p14="http://schemas.microsoft.com/office/powerpoint/2010/main" val="37052443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821709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endParaRPr lang="en-US">
              <a:solidFill>
                <a:srgbClr val="FFFFFF"/>
              </a:solidFill>
              <a:sym typeface="Calibri"/>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cs typeface="Arial" charset="0"/>
              <a:sym typeface="Calibri"/>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endParaRPr lang="en-US">
              <a:solidFill>
                <a:srgbClr val="FFFFFF"/>
              </a:solidFill>
              <a:sym typeface="Calibri"/>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endParaRPr lang="en-US">
              <a:solidFill>
                <a:srgbClr val="FFFFFF"/>
              </a:solidFill>
              <a:sym typeface="Calibri"/>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endParaRPr lang="en-US">
              <a:solidFill>
                <a:srgbClr val="FFFFFF"/>
              </a:solidFill>
              <a:sym typeface="Calibri"/>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a:solidFill>
                  <a:srgbClr val="FFFFFF"/>
                </a:solidFill>
                <a:cs typeface="Arial" charset="0"/>
                <a:sym typeface="Calibri"/>
              </a:rPr>
              <a:t>Mediterranean</a:t>
            </a:r>
          </a:p>
          <a:p>
            <a:pPr algn="ctr" eaLnBrk="1" hangingPunct="1">
              <a:spcBef>
                <a:spcPts val="1250"/>
              </a:spcBef>
              <a:buClr>
                <a:srgbClr val="FFFFFF"/>
              </a:buClr>
              <a:buSzPct val="100000"/>
              <a:buFont typeface="Times New Roman" charset="0"/>
              <a:buNone/>
            </a:pPr>
            <a:r>
              <a:rPr lang="en-GB" sz="2000" b="1">
                <a:solidFill>
                  <a:srgbClr val="FFFFFF"/>
                </a:solidFill>
                <a:cs typeface="Arial" charset="0"/>
                <a:sym typeface="Calibri"/>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sym typeface="Calibri"/>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sym typeface="Calibri"/>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sym typeface="Calibri"/>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endParaRPr lang="en-US">
              <a:solidFill>
                <a:srgbClr val="FFFFFF"/>
              </a:solidFill>
              <a:sym typeface="Calibri"/>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endParaRPr lang="en-US">
              <a:solidFill>
                <a:srgbClr val="FFFFFF"/>
              </a:solidFill>
              <a:sym typeface="Calibri"/>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750"/>
              </a:spcBef>
              <a:buClr>
                <a:srgbClr val="FFFFFF"/>
              </a:buClr>
              <a:buSzPct val="100000"/>
              <a:buFont typeface="Times New Roman" charset="0"/>
              <a:buNone/>
            </a:pPr>
            <a:r>
              <a:rPr lang="en-GB" sz="2800" b="1">
                <a:solidFill>
                  <a:srgbClr val="FFFFFF"/>
                </a:solidFill>
                <a:cs typeface="Arial" charset="0"/>
                <a:sym typeface="Calibri"/>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sym typeface="Calibri"/>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sym typeface="Calibri"/>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endParaRPr lang="en-US">
              <a:solidFill>
                <a:srgbClr val="FFFFFF"/>
              </a:solidFill>
              <a:sym typeface="Calibri"/>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endParaRPr lang="en-US">
              <a:solidFill>
                <a:srgbClr val="FFFFFF"/>
              </a:solidFill>
              <a:sym typeface="Calibri"/>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endParaRPr lang="en-US">
              <a:solidFill>
                <a:srgbClr val="FFFFFF"/>
              </a:solidFill>
              <a:sym typeface="Calibri"/>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000044"/>
              </a:buClr>
              <a:buSzPct val="100000"/>
              <a:buFont typeface="Times New Roman" charset="0"/>
              <a:buNone/>
            </a:pPr>
            <a:r>
              <a:rPr lang="en-GB" sz="3200" b="1">
                <a:solidFill>
                  <a:srgbClr val="000044"/>
                </a:solidFill>
                <a:cs typeface="Arial" charset="0"/>
                <a:sym typeface="Calibri"/>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endParaRPr lang="en-US">
              <a:solidFill>
                <a:srgbClr val="FFFFFF"/>
              </a:solidFill>
              <a:sym typeface="Calibri"/>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sym typeface="Calibri"/>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endParaRPr lang="en-US">
                <a:solidFill>
                  <a:srgbClr val="FFFFFF"/>
                </a:solidFill>
                <a:sym typeface="Calibri"/>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endParaRPr lang="en-US">
                <a:solidFill>
                  <a:srgbClr val="FFFFFF"/>
                </a:solidFill>
                <a:sym typeface="Calibri"/>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sym typeface="Calibri"/>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endParaRPr lang="en-US">
              <a:solidFill>
                <a:srgbClr val="FFFFFF"/>
              </a:solidFill>
              <a:sym typeface="Calibri"/>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a:solidFill>
                  <a:srgbClr val="FFFFFF"/>
                </a:solidFill>
                <a:cs typeface="Arial" charset="0"/>
                <a:sym typeface="Calibri"/>
              </a:rPr>
              <a:t>Persian</a:t>
            </a:r>
          </a:p>
          <a:p>
            <a:pPr algn="ctr" eaLnBrk="1" hangingPunct="1">
              <a:spcBef>
                <a:spcPts val="1250"/>
              </a:spcBef>
              <a:buClr>
                <a:srgbClr val="FFFFFF"/>
              </a:buClr>
              <a:buSzPct val="100000"/>
              <a:buFont typeface="Times New Roman" charset="0"/>
              <a:buNone/>
            </a:pPr>
            <a:r>
              <a:rPr lang="en-GB" sz="2000" b="1">
                <a:solidFill>
                  <a:srgbClr val="FFFFFF"/>
                </a:solidFill>
                <a:cs typeface="Arial" charset="0"/>
                <a:sym typeface="Calibri"/>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solidFill>
                <a:srgbClr val="FFFFFF"/>
              </a:solidFill>
              <a:cs typeface="Arial" charset="0"/>
              <a:sym typeface="Calibri"/>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a:solidFill>
                  <a:srgbClr val="FFFFFF"/>
                </a:solidFill>
                <a:cs typeface="Arial" charset="0"/>
                <a:sym typeface="Calibri"/>
              </a:rPr>
              <a:t>454</a:t>
            </a:r>
          </a:p>
        </p:txBody>
      </p:sp>
      <p:sp>
        <p:nvSpPr>
          <p:cNvPr id="687133" name="Text Box 34"/>
          <p:cNvSpPr txBox="1">
            <a:spLocks noChangeArrowheads="1"/>
          </p:cNvSpPr>
          <p:nvPr/>
        </p:nvSpPr>
        <p:spPr bwMode="auto">
          <a:xfrm>
            <a:off x="4139952" y="5733256"/>
            <a:ext cx="317524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Times New Roman" charset="0"/>
              <a:buNone/>
            </a:pPr>
            <a:r>
              <a:rPr lang="en-GB" sz="4800" b="1" dirty="0" smtClean="0">
                <a:solidFill>
                  <a:srgbClr val="FFFFFF"/>
                </a:solidFill>
                <a:cs typeface="Arial" charset="0"/>
                <a:sym typeface="Calibri"/>
              </a:rPr>
              <a:t>700s BC</a:t>
            </a:r>
            <a:endParaRPr lang="en-GB" sz="4800" b="1" dirty="0">
              <a:solidFill>
                <a:srgbClr val="FFFFFF"/>
              </a:solidFill>
              <a:cs typeface="Arial" charset="0"/>
              <a:sym typeface="Calibri"/>
            </a:endParaRP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smtClean="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381695728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Preaching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385576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22"/>
            <a:ext cx="9144000" cy="68230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Isaiah 1</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962" y="4293096"/>
            <a:ext cx="9144000" cy="23420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600" b="1" dirty="0" smtClean="0">
                <a:solidFill>
                  <a:srgbClr val="FFFFFF"/>
                </a:solidFill>
                <a:effectLst>
                  <a:glow rad="127000">
                    <a:srgbClr val="000000"/>
                  </a:glow>
                </a:effectLst>
                <a:latin typeface="Arial" charset="0"/>
                <a:ea typeface="ＭＳ Ｐゴシック" charset="0"/>
                <a:cs typeface="ＭＳ Ｐゴシック" charset="0"/>
                <a:sym typeface="Calibri"/>
              </a:rPr>
              <a:t>The court case against Israel</a:t>
            </a:r>
            <a:endParaRPr lang="en-US" sz="3600"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612385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sym typeface="Calibri"/>
              </a:rPr>
              <a:t>Isaiah 2:1-5; 4:2-6</a:t>
            </a:r>
            <a:endParaRPr lang="en-US" sz="4000" b="1" i="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Christ</a:t>
            </a:r>
            <a:r>
              <a:rPr lang="fr-FR" sz="6600" b="1" dirty="0" smtClean="0">
                <a:effectLst>
                  <a:glow rad="127000">
                    <a:schemeClr val="tx1"/>
                  </a:glow>
                </a:effectLst>
                <a:latin typeface="Arial" charset="0"/>
                <a:ea typeface="ＭＳ Ｐゴシック" charset="0"/>
                <a:cs typeface="ＭＳ Ｐゴシック" charset="0"/>
              </a:rPr>
              <a:t>'</a:t>
            </a:r>
            <a:r>
              <a:rPr lang="en-US" sz="6600" b="1" dirty="0" smtClean="0">
                <a:effectLst>
                  <a:glow rad="127000">
                    <a:schemeClr val="tx1"/>
                  </a:glow>
                </a:effectLst>
                <a:latin typeface="Arial" charset="0"/>
                <a:ea typeface="ＭＳ Ｐゴシック" charset="0"/>
                <a:cs typeface="ＭＳ Ｐゴシック" charset="0"/>
              </a:rPr>
              <a:t>s </a:t>
            </a:r>
            <a:r>
              <a:rPr lang="en-US" sz="6600" b="1" dirty="0">
                <a:effectLst>
                  <a:glow rad="127000">
                    <a:schemeClr val="tx1"/>
                  </a:glow>
                </a:effectLst>
                <a:latin typeface="Arial" charset="0"/>
                <a:ea typeface="ＭＳ Ｐゴシック" charset="0"/>
                <a:cs typeface="ＭＳ Ｐゴシック" charset="0"/>
              </a:rPr>
              <a:t>Future Rule in </a:t>
            </a:r>
            <a:r>
              <a:rPr lang="en-US" sz="6600" b="1" dirty="0" smtClean="0">
                <a:effectLst>
                  <a:glow rad="127000">
                    <a:schemeClr val="tx1"/>
                  </a:glow>
                </a:effectLst>
                <a:latin typeface="Arial" charset="0"/>
                <a:ea typeface="ＭＳ Ｐゴシック" charset="0"/>
                <a:cs typeface="ＭＳ Ｐゴシック" charset="0"/>
              </a:rPr>
              <a:t>Jerusalem</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502678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sym typeface="Calibri"/>
            </a:endParaRPr>
          </a:p>
        </p:txBody>
      </p:sp>
      <p:sp>
        <p:nvSpPr>
          <p:cNvPr id="900098" name="Rectangle 2"/>
          <p:cNvSpPr>
            <a:spLocks noGrp="1" noChangeArrowheads="1"/>
          </p:cNvSpPr>
          <p:nvPr>
            <p:ph type="ctrTitle"/>
          </p:nvPr>
        </p:nvSpPr>
        <p:spPr>
          <a:xfrm>
            <a:off x="0" y="21563"/>
            <a:ext cx="853244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Two Key Kingdom Texts:</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sym typeface="Calibri"/>
              </a:rPr>
              <a:t>Isaiah 2:1-5</a:t>
            </a:r>
          </a:p>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sym typeface="Calibri"/>
              </a:rPr>
              <a:t>Isaiah 4:2-6</a:t>
            </a:r>
            <a:endParaRPr lang="en-US" b="1" dirty="0">
              <a:solidFill>
                <a:srgbClr val="FFFFFF"/>
              </a:solidFill>
              <a:effectLst>
                <a:glow rad="127000">
                  <a:srgbClr val="000000"/>
                </a:glow>
              </a:effectLst>
              <a:latin typeface="Arial" charset="0"/>
              <a:ea typeface="ＭＳ Ｐゴシック" charset="0"/>
              <a:cs typeface="ＭＳ Ｐゴシック" charset="0"/>
              <a:sym typeface="Calibri"/>
            </a:endParaRPr>
          </a:p>
        </p:txBody>
      </p:sp>
    </p:spTree>
    <p:extLst>
      <p:ext uri="{BB962C8B-B14F-4D97-AF65-F5344CB8AC3E}">
        <p14:creationId xmlns:p14="http://schemas.microsoft.com/office/powerpoint/2010/main" val="2037892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7861</TotalTime>
  <Words>2563</Words>
  <Application>Microsoft Macintosh PowerPoint</Application>
  <PresentationFormat>On-screen Show (4:3)</PresentationFormat>
  <Paragraphs>314</Paragraphs>
  <Slides>60</Slides>
  <Notes>57</Notes>
  <HiddenSlides>0</HiddenSlides>
  <MMClips>0</MMClips>
  <ScaleCrop>false</ScaleCrop>
  <HeadingPairs>
    <vt:vector size="4" baseType="variant">
      <vt:variant>
        <vt:lpstr>Theme</vt:lpstr>
      </vt:variant>
      <vt:variant>
        <vt:i4>14</vt:i4>
      </vt:variant>
      <vt:variant>
        <vt:lpstr>Slide Titles</vt:lpstr>
      </vt:variant>
      <vt:variant>
        <vt:i4>60</vt:i4>
      </vt:variant>
    </vt:vector>
  </HeadingPairs>
  <TitlesOfParts>
    <vt:vector size="74" baseType="lpstr">
      <vt:lpstr>Office Theme</vt:lpstr>
      <vt:lpstr>1_Office Theme</vt:lpstr>
      <vt:lpstr>4_Office Theme</vt:lpstr>
      <vt:lpstr>5_Office Theme</vt:lpstr>
      <vt:lpstr>6_Office Theme</vt:lpstr>
      <vt:lpstr>49_Blank Presentation</vt:lpstr>
      <vt:lpstr>14_Office Theme</vt:lpstr>
      <vt:lpstr>3_Default Design</vt:lpstr>
      <vt:lpstr>Shimmer</vt:lpstr>
      <vt:lpstr>10_Default Design</vt:lpstr>
      <vt:lpstr>Gesture</vt:lpstr>
      <vt:lpstr>88_Office Theme</vt:lpstr>
      <vt:lpstr>Balance</vt:lpstr>
      <vt:lpstr>Orbit</vt:lpstr>
      <vt:lpstr>Isaiah 2:6–4:1</vt:lpstr>
      <vt:lpstr>Sometimes God doesn't make sense.</vt:lpstr>
      <vt:lpstr>Sometimes God doesn't make sense.</vt:lpstr>
      <vt:lpstr>Bible Q &amp; A</vt:lpstr>
      <vt:lpstr>Why would God make life hard for his own people?</vt:lpstr>
      <vt:lpstr>The Assyrian Threat</vt:lpstr>
      <vt:lpstr>Isaiah 1</vt:lpstr>
      <vt:lpstr>Christ's Future Rule in Jerusalem</vt:lpstr>
      <vt:lpstr>Two Key Kingdom Texts:</vt:lpstr>
      <vt:lpstr>Why would God make life hard for his own people?</vt:lpstr>
      <vt:lpstr>I. Our pride leads us to self-confidence (2:6-22).</vt:lpstr>
      <vt:lpstr>"For the LORD has rejected his people,     the descendants of Jacob"  (2:6 NLT).</vt:lpstr>
      <vt:lpstr>Contrasting Two Key Covenants</vt:lpstr>
      <vt:lpstr>"For the LORD has rejected his people,     the descendants of Jacob,    because they have filled their land with practices from the East"  (2:6 NLT).</vt:lpstr>
      <vt:lpstr>The East</vt:lpstr>
      <vt:lpstr>Eastern Thought</vt:lpstr>
      <vt:lpstr>The Wizard of Oz</vt:lpstr>
      <vt:lpstr>Women</vt:lpstr>
      <vt:lpstr>Women</vt:lpstr>
      <vt:lpstr>"For the LORD has rejected his people,     the descendants of Jacob,    because they have filled their land with practices from the East, and with sorcerers, as the Philistines do"  (2:6 NLT).</vt:lpstr>
      <vt:lpstr>The Divination Cloud</vt:lpstr>
      <vt:lpstr>The Divination Cloud</vt:lpstr>
      <vt:lpstr>Divination for Beginners – One Day Workshop at Mosman Community College, Australia Saturday 27th July 2013</vt:lpstr>
      <vt:lpstr>"For the LORD has rejected his people,     the descendants of Jacob,    because they have filled their land with practices from the East, and with sorcerers, as the Philistines do. They have made alliances with pagans"  (2:6 NLT).</vt:lpstr>
      <vt:lpstr>"Israel is full of silver and gold;  there is no end to its treasures. Their land is full of warhorses; there is no end to its chariots"  (2:7 NLT).</vt:lpstr>
      <vt:lpstr>"Their land is full of idols; the people worship things they have made with their own hands" (2:8 NLT).</vt:lpstr>
      <vt:lpstr>Ahab &amp; Jezebel brought Baal worship to Israel</vt:lpstr>
      <vt:lpstr>What is the Appeal of Idols?</vt:lpstr>
      <vt:lpstr>"Christian" Idolatry</vt:lpstr>
      <vt:lpstr>"Christian" Idolatry</vt:lpstr>
      <vt:lpstr>"Christian" Idolatry</vt:lpstr>
      <vt:lpstr>God's response to Judah's trust in herself would be to humble the nation both in the near Babylonian invasion and the distant Tribulation judgments (2:9-22)</vt:lpstr>
      <vt:lpstr>Isaiah's View of the Future</vt:lpstr>
      <vt:lpstr>Divided Kingdom</vt:lpstr>
      <vt:lpstr>"In that day…"</vt:lpstr>
      <vt:lpstr>God judges our pride and self-sufficiency too.</vt:lpstr>
      <vt:lpstr>The Self-Esteem Craze</vt:lpstr>
      <vt:lpstr>Self Confidence</vt:lpstr>
      <vt:lpstr>The Self-Esteem Craze</vt:lpstr>
      <vt:lpstr>The Self-Esteem Craze</vt:lpstr>
      <vt:lpstr>Why would God make life hard for his own people?</vt:lpstr>
      <vt:lpstr>I. Our pride leads us to self-confidence (2:6-22).</vt:lpstr>
      <vt:lpstr>II. God removes what we trust so we'll trust him (3:1–4:1).</vt:lpstr>
      <vt:lpstr>"The Lord, the LORD of Heaven's Armies, will take away from Jerusalem and Judah everything they depend on: every bit of bread and every drop of water" (3:1 NLT).</vt:lpstr>
      <vt:lpstr>Leadership Vacuum (3:2-15)</vt:lpstr>
      <vt:lpstr>Israel Ignorant (Isa. 1:2)</vt:lpstr>
      <vt:lpstr>Israel Rebellious (Isa. 3:8)</vt:lpstr>
      <vt:lpstr>Proud women profiting from their husbands' crimes would be shamed (3:16–4:1)</vt:lpstr>
      <vt:lpstr>Self Confidence</vt:lpstr>
      <vt:lpstr>Why would God make life hard for his own people?</vt:lpstr>
      <vt:lpstr>Replace your self-confidence</vt:lpstr>
      <vt:lpstr>I. Our pride leads us to self-confidence (2:6-22).</vt:lpstr>
      <vt:lpstr>II. God removes what we trust so we'll trust him (3:1–4:1).</vt:lpstr>
      <vt:lpstr>So how do you replace your self-confidence with God-confidence?</vt:lpstr>
      <vt:lpstr>So how do you replace your self-confidence with God-confidence?</vt:lpstr>
      <vt:lpstr>Turtle on a fencepost</vt:lpstr>
      <vt:lpstr>So how do you replace your self-confidence with God-confidence?</vt:lpstr>
      <vt:lpstr>"Tell the godly that all will be well for them. They will enjoy the rich reward they have earned!"  (3:10 NLT).</vt:lpstr>
      <vt:lpstr>Black</vt:lpstr>
      <vt:lpstr>OT Preaching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255</cp:revision>
  <dcterms:created xsi:type="dcterms:W3CDTF">2010-10-07T07:24:48Z</dcterms:created>
  <dcterms:modified xsi:type="dcterms:W3CDTF">2016-10-02T03:17:32Z</dcterms:modified>
</cp:coreProperties>
</file>